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1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2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4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5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16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7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9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0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1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2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3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4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5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6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7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8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29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0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1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2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3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34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35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36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37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38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39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40.xml" ContentType="application/vnd.openxmlformats-officedocument.themeOverr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41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2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3.xml" ContentType="application/vnd.openxmlformats-officedocument.themeOverrid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44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45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theme/themeOverride46.xml" ContentType="application/vnd.openxmlformats-officedocument.themeOverr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47.xml" ContentType="application/vnd.openxmlformats-officedocument.themeOverr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48.xml" ContentType="application/vnd.openxmlformats-officedocument.themeOverr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49.xml" ContentType="application/vnd.openxmlformats-officedocument.themeOverr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50.xml" ContentType="application/vnd.openxmlformats-officedocument.themeOverr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51.xml" ContentType="application/vnd.openxmlformats-officedocument.themeOverr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theme/themeOverride52.xml" ContentType="application/vnd.openxmlformats-officedocument.themeOverrid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53.xml" ContentType="application/vnd.openxmlformats-officedocument.themeOverr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theme/themeOverride54.xml" ContentType="application/vnd.openxmlformats-officedocument.themeOverrid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55.xml" ContentType="application/vnd.openxmlformats-officedocument.themeOverr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56.xml" ContentType="application/vnd.openxmlformats-officedocument.themeOverr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57.xml" ContentType="application/vnd.openxmlformats-officedocument.themeOverrid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58.xml" ContentType="application/vnd.openxmlformats-officedocument.themeOverr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59.xml" ContentType="application/vnd.openxmlformats-officedocument.themeOverr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theme/themeOverride60.xml" ContentType="application/vnd.openxmlformats-officedocument.themeOverrid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61.xml" ContentType="application/vnd.openxmlformats-officedocument.themeOverr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theme/themeOverride62.xml" ContentType="application/vnd.openxmlformats-officedocument.themeOverr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63.xml" ContentType="application/vnd.openxmlformats-officedocument.themeOverr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64.xml" ContentType="application/vnd.openxmlformats-officedocument.themeOverr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theme/themeOverride65.xml" ContentType="application/vnd.openxmlformats-officedocument.themeOverrid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theme/themeOverride66.xml" ContentType="application/vnd.openxmlformats-officedocument.themeOverr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theme/themeOverride67.xml" ContentType="application/vnd.openxmlformats-officedocument.themeOverrid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theme/themeOverride68.xml" ContentType="application/vnd.openxmlformats-officedocument.themeOverr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theme/themeOverride69.xml" ContentType="application/vnd.openxmlformats-officedocument.themeOverrid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theme/themeOverride7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1"/>
  </p:notesMasterIdLst>
  <p:handoutMasterIdLst>
    <p:handoutMasterId r:id="rId92"/>
  </p:handout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399" r:id="rId10"/>
    <p:sldId id="284" r:id="rId11"/>
    <p:sldId id="285" r:id="rId12"/>
    <p:sldId id="286" r:id="rId13"/>
    <p:sldId id="287" r:id="rId14"/>
    <p:sldId id="288" r:id="rId15"/>
    <p:sldId id="400" r:id="rId16"/>
    <p:sldId id="289" r:id="rId17"/>
    <p:sldId id="290" r:id="rId18"/>
    <p:sldId id="291" r:id="rId19"/>
    <p:sldId id="292" r:id="rId20"/>
    <p:sldId id="293" r:id="rId21"/>
    <p:sldId id="294" r:id="rId22"/>
    <p:sldId id="413" r:id="rId23"/>
    <p:sldId id="295" r:id="rId24"/>
    <p:sldId id="296" r:id="rId25"/>
    <p:sldId id="297" r:id="rId26"/>
    <p:sldId id="298" r:id="rId27"/>
    <p:sldId id="299" r:id="rId28"/>
    <p:sldId id="300" r:id="rId29"/>
    <p:sldId id="402" r:id="rId30"/>
    <p:sldId id="301" r:id="rId31"/>
    <p:sldId id="302" r:id="rId32"/>
    <p:sldId id="303" r:id="rId33"/>
    <p:sldId id="304" r:id="rId34"/>
    <p:sldId id="305" r:id="rId35"/>
    <p:sldId id="403" r:id="rId36"/>
    <p:sldId id="306" r:id="rId37"/>
    <p:sldId id="307" r:id="rId38"/>
    <p:sldId id="308" r:id="rId39"/>
    <p:sldId id="309" r:id="rId40"/>
    <p:sldId id="310" r:id="rId41"/>
    <p:sldId id="404" r:id="rId42"/>
    <p:sldId id="311" r:id="rId43"/>
    <p:sldId id="312" r:id="rId44"/>
    <p:sldId id="313" r:id="rId45"/>
    <p:sldId id="314" r:id="rId46"/>
    <p:sldId id="315" r:id="rId47"/>
    <p:sldId id="405" r:id="rId48"/>
    <p:sldId id="316" r:id="rId49"/>
    <p:sldId id="317" r:id="rId50"/>
    <p:sldId id="318" r:id="rId51"/>
    <p:sldId id="319" r:id="rId52"/>
    <p:sldId id="406" r:id="rId53"/>
    <p:sldId id="320" r:id="rId54"/>
    <p:sldId id="321" r:id="rId55"/>
    <p:sldId id="322" r:id="rId56"/>
    <p:sldId id="323" r:id="rId57"/>
    <p:sldId id="324" r:id="rId58"/>
    <p:sldId id="325" r:id="rId59"/>
    <p:sldId id="407" r:id="rId60"/>
    <p:sldId id="326" r:id="rId61"/>
    <p:sldId id="327" r:id="rId62"/>
    <p:sldId id="328" r:id="rId63"/>
    <p:sldId id="329" r:id="rId64"/>
    <p:sldId id="408" r:id="rId65"/>
    <p:sldId id="330" r:id="rId66"/>
    <p:sldId id="331" r:id="rId67"/>
    <p:sldId id="332" r:id="rId68"/>
    <p:sldId id="333" r:id="rId69"/>
    <p:sldId id="334" r:id="rId70"/>
    <p:sldId id="335" r:id="rId71"/>
    <p:sldId id="411" r:id="rId72"/>
    <p:sldId id="410" r:id="rId73"/>
    <p:sldId id="336" r:id="rId74"/>
    <p:sldId id="337" r:id="rId75"/>
    <p:sldId id="338" r:id="rId76"/>
    <p:sldId id="339" r:id="rId77"/>
    <p:sldId id="340" r:id="rId78"/>
    <p:sldId id="409" r:id="rId79"/>
    <p:sldId id="341" r:id="rId80"/>
    <p:sldId id="342" r:id="rId81"/>
    <p:sldId id="343" r:id="rId82"/>
    <p:sldId id="344" r:id="rId83"/>
    <p:sldId id="345" r:id="rId84"/>
    <p:sldId id="346" r:id="rId85"/>
    <p:sldId id="347" r:id="rId86"/>
    <p:sldId id="348" r:id="rId87"/>
    <p:sldId id="412" r:id="rId88"/>
    <p:sldId id="349" r:id="rId89"/>
    <p:sldId id="350" r:id="rId9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0" y="25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6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INPAC\2016\UNIPAM\Clima%20organizacional\An&#225;lises\Percentu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Documentos\INPAC\2016\UNIPAM\Clima%20organizacional\An&#225;lises\Ind&#237;ces\M&#233;dias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INPAC\2016\UNIPAM\Clima%20organizacional\An&#225;lises\Percentu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pc\Downloads\M&#233;dias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C:\Users\pc\Downloads\Percentual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file:///C:\Users\pc\Downloads\Percentua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pc\Downloads\Percentual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pc\Downloads\Percentual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file:///C:\Users\pc\Downloads\Percentual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pc\Downloads\M&#233;dias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pc\Downloads\Percentual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pc\Downloads\Percentual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pc\Downloads\Percentual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pc\Downloads\Percentual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pc\Downloads\M&#233;dias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pc\Downloads\Percentual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pc\Downloads\Percentual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pc\Downloads\Percentual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pc\Downloads\Percentual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file:///C:\Users\pc\Downloads\M&#233;dias.xlsx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oleObject" Target="file:///C:\Users\pc\Downloads\Percentual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C:\Users\pc\Downloads\Percentual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pc\Downloads\Percentua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Documentos\INPAC\2016\UNIPAM\Clima%20organizacional\An&#225;lises\Percentual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pc\Downloads\Percentual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oleObject" Target="file:///C:\Users\pc\Downloads\M&#233;dias.xlsx" TargetMode="Externa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C:\Users\pc\Downloads\Percentual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pc\Downloads\Percentual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oleObject" Target="file:///C:\Users\pc\Downloads\Percentual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file:///C:\Users\pc\Downloads\M&#233;dia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oleObject" Target="file:///C:\Users\pc\Downloads\Percentual.xlsx" TargetMode="Externa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oleObject" Target="file:///C:\Users\pc\Downloads\Percentual.xlsx" TargetMode="Externa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oleObject" Target="file:///C:\Users\pc\Downloads\Percentual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file:///C:\Users\pc\Downloads\Percentua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INPAC\2016\UNIPAM\Clima%20organizacional\An&#225;lises\Percentua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file:///C:\Users\pc\Downloads\Percentual.xlsx" TargetMode="Externa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oleObject" Target="file:///C:\Users\pc\Downloads\M&#233;dias.xlsx" TargetMode="Externa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oleObject" Target="file:///C:\Users\pc\Downloads\Percentual.xlsx" TargetMode="Externa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oleObject" Target="file:///C:\Users\pc\Downloads\Percentual.xlsx" TargetMode="Externa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oleObject" Target="file:///C:\Users\pc\Downloads\Percentual.xlsx" TargetMode="Externa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oleObject" Target="file:///C:\Users\pc\Downloads\M&#233;dias.xlsx" TargetMode="Externa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oleObject" Target="file:///C:\Users\pc\Downloads\Percentual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oleObject" Target="file:///C:\Users\pc\Downloads\Percentual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oleObject" Target="file:///C:\Users\pc\Downloads\Percentual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59.xml"/><Relationship Id="rId1" Type="http://schemas.microsoft.com/office/2011/relationships/chartStyle" Target="style59.xml"/><Relationship Id="rId4" Type="http://schemas.openxmlformats.org/officeDocument/2006/relationships/oleObject" Target="file:///C:\Users\pc\Downloads\Percentu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INPAC\2016\UNIPAM\Clima%20organizacional\An&#225;lises\Percentua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oleObject" Target="file:///C:\Users\pc\Downloads\Percentual.xlsx" TargetMode="Externa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61.xml"/><Relationship Id="rId1" Type="http://schemas.microsoft.com/office/2011/relationships/chartStyle" Target="style61.xml"/><Relationship Id="rId4" Type="http://schemas.openxmlformats.org/officeDocument/2006/relationships/oleObject" Target="file:///C:\Users\pc\Downloads\M&#233;dias.xlsx" TargetMode="Externa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oleObject" Target="file:///C:\Users\pc\Downloads\Percentual.xlsx" TargetMode="Externa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oleObject" Target="file:///C:\Users\pc\Downloads\Percentual.xlsx" TargetMode="Externa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oleObject" Target="file:///C:\Users\pc\Downloads\Percentual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oleObject" Target="file:///C:\Users\pc\Downloads\Percentual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oleObject" Target="file:///C:\Users\pc\Downloads\Percentual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67.xml"/><Relationship Id="rId1" Type="http://schemas.microsoft.com/office/2011/relationships/chartStyle" Target="style67.xml"/><Relationship Id="rId4" Type="http://schemas.openxmlformats.org/officeDocument/2006/relationships/oleObject" Target="file:///C:\Users\pc\Downloads\M&#233;dias.xlsx" TargetMode="Externa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oleObject" Target="file:///C:\Users\pc\Downloads\Percentual.xlsx" TargetMode="Externa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69.xml"/><Relationship Id="rId1" Type="http://schemas.microsoft.com/office/2011/relationships/chartStyle" Target="style69.xml"/><Relationship Id="rId4" Type="http://schemas.openxmlformats.org/officeDocument/2006/relationships/oleObject" Target="file:///C:\Users\pc\Downloads\Percentu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INPAC\2016\UNIPAM\Clima%20organizacional\An&#225;lises\Percentua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oleObject" Target="file:///C:\Users\pc\Downloads\Percentual.xlsx" TargetMode="Externa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oleObject" Target="file:///C:\Users\pc\Downloads\Percentual.xlsx" TargetMode="Externa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72.xml"/><Relationship Id="rId1" Type="http://schemas.microsoft.com/office/2011/relationships/chartStyle" Target="style72.xml"/><Relationship Id="rId4" Type="http://schemas.openxmlformats.org/officeDocument/2006/relationships/oleObject" Target="file:///C:\Users\pc\Downloads\Percentual.xlsx" TargetMode="Externa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oleObject" Target="file:///C:\Users\pc\Downloads\Percentual.xlsx" TargetMode="Externa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74.xml"/><Relationship Id="rId1" Type="http://schemas.microsoft.com/office/2011/relationships/chartStyle" Target="style74.xml"/><Relationship Id="rId4" Type="http://schemas.openxmlformats.org/officeDocument/2006/relationships/oleObject" Target="file:///C:\Users\pc\Downloads\Percentual.xlsx" TargetMode="Externa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oleObject" Target="file:///C:\Users\pc\Downloads\M&#233;dias.xlsx" TargetMode="Externa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76.xml"/><Relationship Id="rId1" Type="http://schemas.microsoft.com/office/2011/relationships/chartStyle" Target="style76.xml"/><Relationship Id="rId4" Type="http://schemas.openxmlformats.org/officeDocument/2006/relationships/oleObject" Target="file:///C:\Users\pc\Downloads\Percentual.xlsx" TargetMode="Externa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oleObject" Target="file:///C:\Users\pc\Downloads\Percentu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INPAC\2016\UNIPAM\Clima%20organizacional\An&#225;lises\Percentua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cumentos\INPAC\2016\UNIPAM\Clima%20organizacional\An&#225;lises\Ind&#237;ces\M&#233;di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A85229"/>
                </a:solidFill>
                <a:round/>
              </a:ln>
              <a:effectLst>
                <a:outerShdw blurRad="50800" dist="38100" dir="2700000" algn="tl" rotWithShape="0">
                  <a:srgbClr val="A85229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Plan1!$B$3:$B$6</c:f>
              <c:strCache>
                <c:ptCount val="4"/>
                <c:pt idx="0">
                  <c:v>Funcionário</c:v>
                </c:pt>
                <c:pt idx="1">
                  <c:v>Professor horista</c:v>
                </c:pt>
                <c:pt idx="2">
                  <c:v>Estagiário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Plan1!$D$3:$D$6</c:f>
              <c:numCache>
                <c:formatCode>###0.0</c:formatCode>
                <c:ptCount val="4"/>
                <c:pt idx="0">
                  <c:v>42.603550295857985</c:v>
                </c:pt>
                <c:pt idx="1">
                  <c:v>25</c:v>
                </c:pt>
                <c:pt idx="2">
                  <c:v>17.011834319526628</c:v>
                </c:pt>
                <c:pt idx="3">
                  <c:v>15.384615384615385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150460359121777"/>
          <c:y val="5.8641975308641972E-2"/>
          <c:w val="0.74733137524476112"/>
          <c:h val="0.852177019539224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Plan1!$C$93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26471691038619E-3"/>
                  <c:y val="2.93211091669096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904761904761856E-2"/>
                  <c:y val="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582010582010581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Plan1!$B$94:$B$97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Plan1!$C$94:$C$97</c:f>
              <c:numCache>
                <c:formatCode>###0.0%</c:formatCode>
                <c:ptCount val="4"/>
                <c:pt idx="0">
                  <c:v>6.0869565217391307E-2</c:v>
                </c:pt>
                <c:pt idx="1">
                  <c:v>2.7777777777777776E-2</c:v>
                </c:pt>
                <c:pt idx="2">
                  <c:v>1.7751479289940829E-2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Plan1!$D$93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850032155436188E-17"/>
                  <c:y val="-1.131674169601777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6455026455026454E-3"/>
                  <c:y val="-2.46913580246914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Plan1!$B$94:$B$97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Plan1!$D$94:$D$97</c:f>
              <c:numCache>
                <c:formatCode>###0.0%</c:formatCode>
                <c:ptCount val="4"/>
                <c:pt idx="0">
                  <c:v>0.10434782608695653</c:v>
                </c:pt>
                <c:pt idx="1">
                  <c:v>0.13541666666666666</c:v>
                </c:pt>
                <c:pt idx="2">
                  <c:v>4.1420118343195263E-2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Plan1!$E$93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Plan1!$B$94:$B$97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Plan1!$E$94:$E$97</c:f>
              <c:numCache>
                <c:formatCode>###0.0%</c:formatCode>
                <c:ptCount val="4"/>
                <c:pt idx="0">
                  <c:v>0.38260869565217392</c:v>
                </c:pt>
                <c:pt idx="1">
                  <c:v>0.32291666666666663</c:v>
                </c:pt>
                <c:pt idx="2">
                  <c:v>0.17751479289940827</c:v>
                </c:pt>
                <c:pt idx="3">
                  <c:v>0.14423076923076925</c:v>
                </c:pt>
              </c:numCache>
            </c:numRef>
          </c:val>
        </c:ser>
        <c:ser>
          <c:idx val="3"/>
          <c:order val="3"/>
          <c:tx>
            <c:strRef>
              <c:f>Plan1!$F$93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Plan1!$B$94:$B$97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Plan1!$F$94:$F$97</c:f>
              <c:numCache>
                <c:formatCode>###0.0%</c:formatCode>
                <c:ptCount val="4"/>
                <c:pt idx="0">
                  <c:v>0.33913043478260868</c:v>
                </c:pt>
                <c:pt idx="1">
                  <c:v>0.43402777777777779</c:v>
                </c:pt>
                <c:pt idx="2">
                  <c:v>0.54437869822485208</c:v>
                </c:pt>
                <c:pt idx="3">
                  <c:v>0.53846153846153844</c:v>
                </c:pt>
              </c:numCache>
            </c:numRef>
          </c:val>
        </c:ser>
        <c:ser>
          <c:idx val="4"/>
          <c:order val="4"/>
          <c:tx>
            <c:strRef>
              <c:f>Plan1!$G$93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Plan1!$B$94:$B$97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Plan1!$G$94:$G$97</c:f>
              <c:numCache>
                <c:formatCode>###0.0%</c:formatCode>
                <c:ptCount val="4"/>
                <c:pt idx="0">
                  <c:v>0.11304347826086956</c:v>
                </c:pt>
                <c:pt idx="1">
                  <c:v>7.9861111111111105E-2</c:v>
                </c:pt>
                <c:pt idx="2">
                  <c:v>0.21893491124260353</c:v>
                </c:pt>
                <c:pt idx="3">
                  <c:v>0.28846153846153849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6149048"/>
        <c:axId val="176149440"/>
      </c:barChart>
      <c:catAx>
        <c:axId val="176149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149440"/>
        <c:crosses val="autoZero"/>
        <c:auto val="1"/>
        <c:lblAlgn val="ctr"/>
        <c:lblOffset val="100"/>
        <c:noMultiLvlLbl val="0"/>
      </c:catAx>
      <c:valAx>
        <c:axId val="17614944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614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Plan1!$C$103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45606799150102E-3"/>
                  <c:y val="-6.1727179935842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038307711536048E-2"/>
                      <c:h val="7.1095800524934374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2.6455026455026454E-3"/>
                  <c:y val="-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Plan1!$B$104:$B$107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Plan1!$C$104:$C$107</c:f>
              <c:numCache>
                <c:formatCode>###0.0%</c:formatCode>
                <c:ptCount val="4"/>
                <c:pt idx="0">
                  <c:v>0.13043478260869565</c:v>
                </c:pt>
                <c:pt idx="1">
                  <c:v>7.9861111111111105E-2</c:v>
                </c:pt>
                <c:pt idx="2">
                  <c:v>2.9585798816568046E-2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Plan1!$D$103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2910052910052907E-3"/>
                  <c:y val="-1.131674169601777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582010582010581E-2"/>
                  <c:y val="-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27513227513227E-3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Plan1!$B$104:$B$107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Plan1!$D$104:$D$107</c:f>
              <c:numCache>
                <c:formatCode>###0.0%</c:formatCode>
                <c:ptCount val="4"/>
                <c:pt idx="0">
                  <c:v>0.13043478260869565</c:v>
                </c:pt>
                <c:pt idx="1">
                  <c:v>0.15972222222222221</c:v>
                </c:pt>
                <c:pt idx="2">
                  <c:v>8.8757396449704137E-2</c:v>
                </c:pt>
                <c:pt idx="3">
                  <c:v>4.8076923076923073E-2</c:v>
                </c:pt>
              </c:numCache>
            </c:numRef>
          </c:val>
        </c:ser>
        <c:ser>
          <c:idx val="2"/>
          <c:order val="2"/>
          <c:tx>
            <c:strRef>
              <c:f>Plan1!$E$103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Plan1!$B$104:$B$107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Plan1!$E$104:$E$107</c:f>
              <c:numCache>
                <c:formatCode>###0.0%</c:formatCode>
                <c:ptCount val="4"/>
                <c:pt idx="0">
                  <c:v>0.33913043478260868</c:v>
                </c:pt>
                <c:pt idx="1">
                  <c:v>0.29166666666666669</c:v>
                </c:pt>
                <c:pt idx="2">
                  <c:v>0.17159763313609466</c:v>
                </c:pt>
                <c:pt idx="3">
                  <c:v>0.16346153846153846</c:v>
                </c:pt>
              </c:numCache>
            </c:numRef>
          </c:val>
        </c:ser>
        <c:ser>
          <c:idx val="3"/>
          <c:order val="3"/>
          <c:tx>
            <c:strRef>
              <c:f>Plan1!$F$103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Plan1!$B$104:$B$107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Plan1!$F$104:$F$107</c:f>
              <c:numCache>
                <c:formatCode>###0.0%</c:formatCode>
                <c:ptCount val="4"/>
                <c:pt idx="0">
                  <c:v>0.2608695652173913</c:v>
                </c:pt>
                <c:pt idx="1">
                  <c:v>0.37847222222222221</c:v>
                </c:pt>
                <c:pt idx="2">
                  <c:v>0.47928994082840232</c:v>
                </c:pt>
                <c:pt idx="3">
                  <c:v>0.45192307692307693</c:v>
                </c:pt>
              </c:numCache>
            </c:numRef>
          </c:val>
        </c:ser>
        <c:ser>
          <c:idx val="4"/>
          <c:order val="4"/>
          <c:tx>
            <c:strRef>
              <c:f>Plan1!$G$103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Plan1!$B$104:$B$107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Plan1!$G$104:$G$107</c:f>
              <c:numCache>
                <c:formatCode>###0.0%</c:formatCode>
                <c:ptCount val="4"/>
                <c:pt idx="0">
                  <c:v>0.1391304347826087</c:v>
                </c:pt>
                <c:pt idx="1">
                  <c:v>9.027777777777779E-2</c:v>
                </c:pt>
                <c:pt idx="2">
                  <c:v>0.23076923076923075</c:v>
                </c:pt>
                <c:pt idx="3">
                  <c:v>0.32692307692307693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6150224"/>
        <c:axId val="176150616"/>
      </c:barChart>
      <c:catAx>
        <c:axId val="17615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150616"/>
        <c:crosses val="autoZero"/>
        <c:auto val="1"/>
        <c:lblAlgn val="ctr"/>
        <c:lblOffset val="100"/>
        <c:noMultiLvlLbl val="0"/>
      </c:catAx>
      <c:valAx>
        <c:axId val="176150616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615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Plan1!$C$113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2593634129066738E-3"/>
                  <c:y val="-3.08629824049771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265820939049288E-2"/>
                      <c:h val="5.875012151258870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968253968253968E-3"/>
                  <c:y val="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513227513227E-3"/>
                  <c:y val="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Plan1!$B$114:$B$117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Plan1!$C$114:$C$117</c:f>
              <c:numCache>
                <c:formatCode>###0.0%</c:formatCode>
                <c:ptCount val="4"/>
                <c:pt idx="0">
                  <c:v>0.16521739130434782</c:v>
                </c:pt>
                <c:pt idx="1">
                  <c:v>6.9444444444444448E-2</c:v>
                </c:pt>
                <c:pt idx="2">
                  <c:v>1.7751479289940829E-2</c:v>
                </c:pt>
                <c:pt idx="3">
                  <c:v>5.7692307692307689E-2</c:v>
                </c:pt>
              </c:numCache>
            </c:numRef>
          </c:val>
        </c:ser>
        <c:ser>
          <c:idx val="1"/>
          <c:order val="1"/>
          <c:tx>
            <c:strRef>
              <c:f>Plan1!$D$113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82539682538709E-3"/>
                  <c:y val="-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454E-3"/>
                  <c:y val="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68253968253968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6825396825396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Plan1!$B$114:$B$117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Plan1!$D$114:$D$117</c:f>
              <c:numCache>
                <c:formatCode>###0.0%</c:formatCode>
                <c:ptCount val="4"/>
                <c:pt idx="0">
                  <c:v>0.17391304347826086</c:v>
                </c:pt>
                <c:pt idx="1">
                  <c:v>0.12152777777777779</c:v>
                </c:pt>
                <c:pt idx="2">
                  <c:v>9.4674556213017749E-2</c:v>
                </c:pt>
                <c:pt idx="3">
                  <c:v>7.6923076923076927E-2</c:v>
                </c:pt>
              </c:numCache>
            </c:numRef>
          </c:val>
        </c:ser>
        <c:ser>
          <c:idx val="2"/>
          <c:order val="2"/>
          <c:tx>
            <c:strRef>
              <c:f>Plan1!$E$113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Plan1!$B$114:$B$117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Plan1!$E$114:$E$117</c:f>
              <c:numCache>
                <c:formatCode>###0.0%</c:formatCode>
                <c:ptCount val="4"/>
                <c:pt idx="0">
                  <c:v>0.33913043478260868</c:v>
                </c:pt>
                <c:pt idx="1">
                  <c:v>0.25694444444444442</c:v>
                </c:pt>
                <c:pt idx="2">
                  <c:v>0.24260355029585801</c:v>
                </c:pt>
                <c:pt idx="3">
                  <c:v>0.27884615384615385</c:v>
                </c:pt>
              </c:numCache>
            </c:numRef>
          </c:val>
        </c:ser>
        <c:ser>
          <c:idx val="3"/>
          <c:order val="3"/>
          <c:tx>
            <c:strRef>
              <c:f>Plan1!$F$113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Plan1!$B$114:$B$117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Plan1!$F$114:$F$117</c:f>
              <c:numCache>
                <c:formatCode>###0.0%</c:formatCode>
                <c:ptCount val="4"/>
                <c:pt idx="0">
                  <c:v>0.20869565217391306</c:v>
                </c:pt>
                <c:pt idx="1">
                  <c:v>0.38541666666666663</c:v>
                </c:pt>
                <c:pt idx="2">
                  <c:v>0.40828402366863903</c:v>
                </c:pt>
                <c:pt idx="3">
                  <c:v>0.35576923076923078</c:v>
                </c:pt>
              </c:numCache>
            </c:numRef>
          </c:val>
        </c:ser>
        <c:ser>
          <c:idx val="4"/>
          <c:order val="4"/>
          <c:tx>
            <c:strRef>
              <c:f>Plan1!$G$113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Plan1!$B$114:$B$117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Plan1!$G$114:$G$117</c:f>
              <c:numCache>
                <c:formatCode>###0.0%</c:formatCode>
                <c:ptCount val="4"/>
                <c:pt idx="0">
                  <c:v>0.11304347826086956</c:v>
                </c:pt>
                <c:pt idx="1">
                  <c:v>0.16666666666666669</c:v>
                </c:pt>
                <c:pt idx="2">
                  <c:v>0.23668639053254437</c:v>
                </c:pt>
                <c:pt idx="3">
                  <c:v>0.23076923076923075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6151400"/>
        <c:axId val="176151792"/>
      </c:barChart>
      <c:catAx>
        <c:axId val="17615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151792"/>
        <c:crosses val="autoZero"/>
        <c:auto val="1"/>
        <c:lblAlgn val="ctr"/>
        <c:lblOffset val="100"/>
        <c:noMultiLvlLbl val="0"/>
      </c:catAx>
      <c:valAx>
        <c:axId val="17615179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615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Plan1!$C$123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84022830479569E-3"/>
                  <c:y val="-4.629508117041034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525080198308547E-2"/>
                      <c:h val="6.183654126567512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68253968253968E-3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Plan1!$B$124:$B$127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Plan1!$C$124:$C$127</c:f>
              <c:numCache>
                <c:formatCode>###0.0%</c:formatCode>
                <c:ptCount val="4"/>
                <c:pt idx="0">
                  <c:v>0.31304347826086959</c:v>
                </c:pt>
                <c:pt idx="1">
                  <c:v>2.0833333333333336E-2</c:v>
                </c:pt>
                <c:pt idx="2">
                  <c:v>1.1834319526627219E-2</c:v>
                </c:pt>
                <c:pt idx="3">
                  <c:v>3.8461538461538464E-2</c:v>
                </c:pt>
              </c:numCache>
            </c:numRef>
          </c:val>
        </c:ser>
        <c:ser>
          <c:idx val="1"/>
          <c:order val="1"/>
          <c:tx>
            <c:strRef>
              <c:f>Plan1!$D$123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455026455026454E-3"/>
                  <c:y val="-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68253968253968E-3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68253968253968E-3"/>
                  <c:y val="-2.46913580246914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137566137566134E-3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Plan1!$B$124:$B$127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Plan1!$D$124:$D$127</c:f>
              <c:numCache>
                <c:formatCode>###0.0%</c:formatCode>
                <c:ptCount val="4"/>
                <c:pt idx="0">
                  <c:v>0.24347826086956523</c:v>
                </c:pt>
                <c:pt idx="1">
                  <c:v>2.4305555555555552E-2</c:v>
                </c:pt>
                <c:pt idx="2">
                  <c:v>0.11242603550295857</c:v>
                </c:pt>
                <c:pt idx="3">
                  <c:v>0.10576923076923077</c:v>
                </c:pt>
              </c:numCache>
            </c:numRef>
          </c:val>
        </c:ser>
        <c:ser>
          <c:idx val="2"/>
          <c:order val="2"/>
          <c:tx>
            <c:strRef>
              <c:f>Plan1!$E$123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Plan1!$B$124:$B$127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Plan1!$E$124:$E$127</c:f>
              <c:numCache>
                <c:formatCode>###0.0%</c:formatCode>
                <c:ptCount val="4"/>
                <c:pt idx="0">
                  <c:v>0.21739130434782608</c:v>
                </c:pt>
                <c:pt idx="1">
                  <c:v>0.1076388888888889</c:v>
                </c:pt>
                <c:pt idx="2">
                  <c:v>0.23668639053254437</c:v>
                </c:pt>
                <c:pt idx="3">
                  <c:v>0.23076923076923075</c:v>
                </c:pt>
              </c:numCache>
            </c:numRef>
          </c:val>
        </c:ser>
        <c:ser>
          <c:idx val="3"/>
          <c:order val="3"/>
          <c:tx>
            <c:strRef>
              <c:f>Plan1!$F$123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Plan1!$B$124:$B$127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Plan1!$F$124:$F$127</c:f>
              <c:numCache>
                <c:formatCode>###0.0%</c:formatCode>
                <c:ptCount val="4"/>
                <c:pt idx="0">
                  <c:v>0.1391304347826087</c:v>
                </c:pt>
                <c:pt idx="1">
                  <c:v>0.38194444444444442</c:v>
                </c:pt>
                <c:pt idx="2">
                  <c:v>0.38461538461538458</c:v>
                </c:pt>
                <c:pt idx="3">
                  <c:v>0.35576923076923078</c:v>
                </c:pt>
              </c:numCache>
            </c:numRef>
          </c:val>
        </c:ser>
        <c:ser>
          <c:idx val="4"/>
          <c:order val="4"/>
          <c:tx>
            <c:strRef>
              <c:f>Plan1!$G$123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Plan1!$B$124:$B$127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Plan1!$G$124:$G$127</c:f>
              <c:numCache>
                <c:formatCode>###0.0%</c:formatCode>
                <c:ptCount val="4"/>
                <c:pt idx="0">
                  <c:v>8.6956521739130432E-2</c:v>
                </c:pt>
                <c:pt idx="1">
                  <c:v>0.46527777777777779</c:v>
                </c:pt>
                <c:pt idx="2">
                  <c:v>0.25443786982248523</c:v>
                </c:pt>
                <c:pt idx="3">
                  <c:v>0.26923076923076922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6870048"/>
        <c:axId val="176870440"/>
      </c:barChart>
      <c:catAx>
        <c:axId val="17687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70440"/>
        <c:crosses val="autoZero"/>
        <c:auto val="1"/>
        <c:lblAlgn val="ctr"/>
        <c:lblOffset val="100"/>
        <c:noMultiLvlLbl val="0"/>
      </c:catAx>
      <c:valAx>
        <c:axId val="17687044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687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Plan1!$B$6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088621927957914E-17"/>
                  <c:y val="9.8065375200871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30226894761353E-3"/>
                  <c:y val="7.627306960067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5113447380278E-3"/>
                  <c:y val="6.81009550006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524894200492178E-3"/>
                  <c:y val="7.3149925050126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Plan1!$A$7:$A$10</c:f>
              <c:strCache>
                <c:ptCount val="4"/>
                <c:pt idx="0">
                  <c:v>O quanto você está satisfeito com seu salário (remuneração)?</c:v>
                </c:pt>
                <c:pt idx="1">
                  <c:v>O quanto você está satisfeito com seu salário, se você o comparar com o salário de seus colegas?</c:v>
                </c:pt>
                <c:pt idx="2">
                  <c:v>O quanto você está satisfeito com as recompensas (ex.: reconhecimento, auxílio financeiro etc.) que você recebe da e</c:v>
                </c:pt>
                <c:pt idx="3">
                  <c:v>O quanto você está satisfeito com os benefícios extras (ex.: auxílio educação, cursos, planos médico e odontológ</c:v>
                </c:pt>
              </c:strCache>
            </c:strRef>
          </c:cat>
          <c:val>
            <c:numRef>
              <c:f>Plan1!$B$7:$B$10</c:f>
              <c:numCache>
                <c:formatCode>###0.00</c:formatCode>
                <c:ptCount val="4"/>
                <c:pt idx="0">
                  <c:v>58.478260869565204</c:v>
                </c:pt>
                <c:pt idx="1">
                  <c:v>53.695652173913047</c:v>
                </c:pt>
                <c:pt idx="2">
                  <c:v>48.260869565217398</c:v>
                </c:pt>
                <c:pt idx="3">
                  <c:v>36.08695652173914</c:v>
                </c:pt>
              </c:numCache>
            </c:numRef>
          </c:val>
        </c:ser>
        <c:ser>
          <c:idx val="1"/>
          <c:order val="1"/>
          <c:tx>
            <c:strRef>
              <c:f>Plan1!$C$6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15113447380876E-3"/>
                  <c:y val="6.537691680058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87267017107162E-3"/>
                  <c:y val="8.172114600072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556723691342E-3"/>
                  <c:y val="6.537691680058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256948954172908E-17"/>
                  <c:y val="7.0537427726907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Plan1!$A$7:$A$10</c:f>
              <c:strCache>
                <c:ptCount val="4"/>
                <c:pt idx="0">
                  <c:v>O quanto você está satisfeito com seu salário (remuneração)?</c:v>
                </c:pt>
                <c:pt idx="1">
                  <c:v>O quanto você está satisfeito com seu salário, se você o comparar com o salário de seus colegas?</c:v>
                </c:pt>
                <c:pt idx="2">
                  <c:v>O quanto você está satisfeito com as recompensas (ex.: reconhecimento, auxílio financeiro etc.) que você recebe da e</c:v>
                </c:pt>
                <c:pt idx="3">
                  <c:v>O quanto você está satisfeito com os benefícios extras (ex.: auxílio educação, cursos, planos médico e odontológ</c:v>
                </c:pt>
              </c:strCache>
            </c:strRef>
          </c:cat>
          <c:val>
            <c:numRef>
              <c:f>Plan1!$C$7:$C$10</c:f>
              <c:numCache>
                <c:formatCode>###0.00</c:formatCode>
                <c:ptCount val="4"/>
                <c:pt idx="0">
                  <c:v>60.069444444444414</c:v>
                </c:pt>
                <c:pt idx="1">
                  <c:v>55.989583333333364</c:v>
                </c:pt>
                <c:pt idx="2">
                  <c:v>61.458333333333329</c:v>
                </c:pt>
                <c:pt idx="3">
                  <c:v>81.163194444444443</c:v>
                </c:pt>
              </c:numCache>
            </c:numRef>
          </c:val>
        </c:ser>
        <c:ser>
          <c:idx val="2"/>
          <c:order val="2"/>
          <c:tx>
            <c:strRef>
              <c:f>Plan1!$D$6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1511344738108E-3"/>
                  <c:y val="8.444518420074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5755672369054E-3"/>
                  <c:y val="0.10351345160091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87267017107162E-3"/>
                  <c:y val="0.12530575720111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524894200493041E-3"/>
                  <c:y val="7.0537427726907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Plan1!$A$7:$A$10</c:f>
              <c:strCache>
                <c:ptCount val="4"/>
                <c:pt idx="0">
                  <c:v>O quanto você está satisfeito com seu salário (remuneração)?</c:v>
                </c:pt>
                <c:pt idx="1">
                  <c:v>O quanto você está satisfeito com seu salário, se você o comparar com o salário de seus colegas?</c:v>
                </c:pt>
                <c:pt idx="2">
                  <c:v>O quanto você está satisfeito com as recompensas (ex.: reconhecimento, auxílio financeiro etc.) que você recebe da e</c:v>
                </c:pt>
                <c:pt idx="3">
                  <c:v>O quanto você está satisfeito com os benefícios extras (ex.: auxílio educação, cursos, planos médico e odontológ</c:v>
                </c:pt>
              </c:strCache>
            </c:strRef>
          </c:cat>
          <c:val>
            <c:numRef>
              <c:f>Plan1!$D$7:$D$10</c:f>
              <c:numCache>
                <c:formatCode>###0.00</c:formatCode>
                <c:ptCount val="4"/>
                <c:pt idx="0">
                  <c:v>72.633136094674569</c:v>
                </c:pt>
                <c:pt idx="1">
                  <c:v>69.822485207100542</c:v>
                </c:pt>
                <c:pt idx="2">
                  <c:v>68.786982248520715</c:v>
                </c:pt>
                <c:pt idx="3">
                  <c:v>68.934911242603548</c:v>
                </c:pt>
              </c:numCache>
            </c:numRef>
          </c:val>
        </c:ser>
        <c:ser>
          <c:idx val="3"/>
          <c:order val="3"/>
          <c:tx>
            <c:strRef>
              <c:f>Plan1!$E$6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3022689476216E-3"/>
                  <c:y val="0.11168556620099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5113447379471E-3"/>
                  <c:y val="0.10896152800096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524894200491315E-3"/>
                  <c:y val="8.0987417019782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Plan1!$A$7:$A$10</c:f>
              <c:strCache>
                <c:ptCount val="4"/>
                <c:pt idx="0">
                  <c:v>O quanto você está satisfeito com seu salário (remuneração)?</c:v>
                </c:pt>
                <c:pt idx="1">
                  <c:v>O quanto você está satisfeito com seu salário, se você o comparar com o salário de seus colegas?</c:v>
                </c:pt>
                <c:pt idx="2">
                  <c:v>O quanto você está satisfeito com as recompensas (ex.: reconhecimento, auxílio financeiro etc.) que você recebe da e</c:v>
                </c:pt>
                <c:pt idx="3">
                  <c:v>O quanto você está satisfeito com os benefícios extras (ex.: auxílio educação, cursos, planos médico e odontológ</c:v>
                </c:pt>
              </c:strCache>
            </c:strRef>
          </c:cat>
          <c:val>
            <c:numRef>
              <c:f>Plan1!$E$7:$E$10</c:f>
              <c:numCache>
                <c:formatCode>###0.00</c:formatCode>
                <c:ptCount val="4"/>
                <c:pt idx="0">
                  <c:v>76.682692307692292</c:v>
                </c:pt>
                <c:pt idx="1">
                  <c:v>75.961538461538439</c:v>
                </c:pt>
                <c:pt idx="2">
                  <c:v>65.624999999999986</c:v>
                </c:pt>
                <c:pt idx="3">
                  <c:v>67.788461538461561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6871224"/>
        <c:axId val="176871616"/>
        <c:axId val="0"/>
      </c:bar3DChart>
      <c:catAx>
        <c:axId val="17687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71616"/>
        <c:crosses val="autoZero"/>
        <c:auto val="1"/>
        <c:lblAlgn val="ctr"/>
        <c:lblOffset val="100"/>
        <c:noMultiLvlLbl val="0"/>
      </c:catAx>
      <c:valAx>
        <c:axId val="176871616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7687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Plan1!$C$133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120026663332E-2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Plan1!$B$134:$B$137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Plan1!$C$134:$C$137</c:f>
              <c:numCache>
                <c:formatCode>###0.0%</c:formatCode>
                <c:ptCount val="4"/>
                <c:pt idx="1">
                  <c:v>1.7361111111111112E-2</c:v>
                </c:pt>
                <c:pt idx="2">
                  <c:v>1.7751479289940829E-2</c:v>
                </c:pt>
                <c:pt idx="3">
                  <c:v>2.8846153846153844E-2</c:v>
                </c:pt>
              </c:numCache>
            </c:numRef>
          </c:val>
        </c:ser>
        <c:ser>
          <c:idx val="1"/>
          <c:order val="1"/>
          <c:tx>
            <c:strRef>
              <c:f>Plan1!$D$133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904761904761904E-2"/>
                  <c:y val="-3.0864197530864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910052910052907E-3"/>
                  <c:y val="-9.2592592592593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910052910052907E-3"/>
                  <c:y val="-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Plan1!$B$134:$B$137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Plan1!$D$134:$D$137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4.1666666666666671E-2</c:v>
                </c:pt>
                <c:pt idx="2">
                  <c:v>8.8757396449704137E-2</c:v>
                </c:pt>
                <c:pt idx="3">
                  <c:v>8.6538461538461536E-2</c:v>
                </c:pt>
              </c:numCache>
            </c:numRef>
          </c:val>
        </c:ser>
        <c:ser>
          <c:idx val="2"/>
          <c:order val="2"/>
          <c:tx>
            <c:strRef>
              <c:f>Plan1!$E$133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Plan1!$B$134:$B$137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Plan1!$E$134:$E$137</c:f>
              <c:numCache>
                <c:formatCode>###0.0%</c:formatCode>
                <c:ptCount val="4"/>
                <c:pt idx="0">
                  <c:v>9.5652173913043481E-2</c:v>
                </c:pt>
                <c:pt idx="1">
                  <c:v>8.6805555555555552E-2</c:v>
                </c:pt>
                <c:pt idx="2">
                  <c:v>0.15384615384615385</c:v>
                </c:pt>
                <c:pt idx="3">
                  <c:v>0.15384615384615385</c:v>
                </c:pt>
              </c:numCache>
            </c:numRef>
          </c:val>
        </c:ser>
        <c:ser>
          <c:idx val="3"/>
          <c:order val="3"/>
          <c:tx>
            <c:strRef>
              <c:f>Plan1!$F$133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Plan1!$B$134:$B$137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Plan1!$F$134:$F$137</c:f>
              <c:numCache>
                <c:formatCode>###0.0%</c:formatCode>
                <c:ptCount val="4"/>
                <c:pt idx="0">
                  <c:v>0.36521739130434783</c:v>
                </c:pt>
                <c:pt idx="1">
                  <c:v>0.5</c:v>
                </c:pt>
                <c:pt idx="2">
                  <c:v>0.49704142011834324</c:v>
                </c:pt>
                <c:pt idx="3">
                  <c:v>0.45192307692307693</c:v>
                </c:pt>
              </c:numCache>
            </c:numRef>
          </c:val>
        </c:ser>
        <c:ser>
          <c:idx val="4"/>
          <c:order val="4"/>
          <c:tx>
            <c:strRef>
              <c:f>Plan1!$G$133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Plan1!$B$134:$B$137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Plan1!$G$134:$G$137</c:f>
              <c:numCache>
                <c:formatCode>###0.0%</c:formatCode>
                <c:ptCount val="4"/>
                <c:pt idx="0">
                  <c:v>0.53043478260869559</c:v>
                </c:pt>
                <c:pt idx="1">
                  <c:v>0.35416666666666663</c:v>
                </c:pt>
                <c:pt idx="2">
                  <c:v>0.24260355029585801</c:v>
                </c:pt>
                <c:pt idx="3">
                  <c:v>0.27884615384615385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6872400"/>
        <c:axId val="176872792"/>
      </c:barChart>
      <c:catAx>
        <c:axId val="176872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872792"/>
        <c:crosses val="autoZero"/>
        <c:auto val="1"/>
        <c:lblAlgn val="ctr"/>
        <c:lblOffset val="100"/>
        <c:noMultiLvlLbl val="0"/>
      </c:catAx>
      <c:valAx>
        <c:axId val="17687279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687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Plan1!$C$143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456067991501063E-3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45502645502645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Plan1!$B$144:$B$147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Plan1!$C$144:$C$147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1.7361111111111112E-2</c:v>
                </c:pt>
                <c:pt idx="2" formatCode="####.0%">
                  <c:v>5.9171597633136093E-3</c:v>
                </c:pt>
                <c:pt idx="3">
                  <c:v>5.7692307692307689E-2</c:v>
                </c:pt>
              </c:numCache>
            </c:numRef>
          </c:val>
        </c:ser>
        <c:ser>
          <c:idx val="1"/>
          <c:order val="1"/>
          <c:tx>
            <c:strRef>
              <c:f>Plan1!$D$143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137566137566134E-3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682539682540166E-3"/>
                  <c:y val="-3.0864197530864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Plan1!$B$144:$B$147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Plan1!$D$144:$D$147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8.3333333333333343E-2</c:v>
                </c:pt>
                <c:pt idx="2">
                  <c:v>6.5088757396449703E-2</c:v>
                </c:pt>
                <c:pt idx="3">
                  <c:v>0.11538461538461538</c:v>
                </c:pt>
              </c:numCache>
            </c:numRef>
          </c:val>
        </c:ser>
        <c:ser>
          <c:idx val="2"/>
          <c:order val="2"/>
          <c:tx>
            <c:strRef>
              <c:f>Plan1!$E$143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Plan1!$B$144:$B$147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Plan1!$E$144:$E$147</c:f>
              <c:numCache>
                <c:formatCode>###0.0%</c:formatCode>
                <c:ptCount val="4"/>
                <c:pt idx="0">
                  <c:v>0.12173913043478261</c:v>
                </c:pt>
                <c:pt idx="1">
                  <c:v>0.15972222222222221</c:v>
                </c:pt>
                <c:pt idx="2">
                  <c:v>0.21301775147928992</c:v>
                </c:pt>
                <c:pt idx="3">
                  <c:v>0.16346153846153846</c:v>
                </c:pt>
              </c:numCache>
            </c:numRef>
          </c:val>
        </c:ser>
        <c:ser>
          <c:idx val="3"/>
          <c:order val="3"/>
          <c:tx>
            <c:strRef>
              <c:f>Plan1!$F$143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Plan1!$B$144:$B$147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Plan1!$F$144:$F$147</c:f>
              <c:numCache>
                <c:formatCode>###0.0%</c:formatCode>
                <c:ptCount val="4"/>
                <c:pt idx="0">
                  <c:v>0.38260869565217392</c:v>
                </c:pt>
                <c:pt idx="1">
                  <c:v>0.53819444444444442</c:v>
                </c:pt>
                <c:pt idx="2">
                  <c:v>0.47337278106508873</c:v>
                </c:pt>
                <c:pt idx="3">
                  <c:v>0.45192307692307693</c:v>
                </c:pt>
              </c:numCache>
            </c:numRef>
          </c:val>
        </c:ser>
        <c:ser>
          <c:idx val="4"/>
          <c:order val="4"/>
          <c:tx>
            <c:strRef>
              <c:f>Plan1!$G$143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Plan1!$B$144:$B$147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Plan1!$G$144:$G$147</c:f>
              <c:numCache>
                <c:formatCode>###0.0%</c:formatCode>
                <c:ptCount val="4"/>
                <c:pt idx="0">
                  <c:v>0.45217391304347826</c:v>
                </c:pt>
                <c:pt idx="1">
                  <c:v>0.2013888888888889</c:v>
                </c:pt>
                <c:pt idx="2">
                  <c:v>0.24260355029585801</c:v>
                </c:pt>
                <c:pt idx="3">
                  <c:v>0.21153846153846154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7450880"/>
        <c:axId val="177451272"/>
      </c:barChart>
      <c:catAx>
        <c:axId val="177450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451272"/>
        <c:crosses val="autoZero"/>
        <c:auto val="1"/>
        <c:lblAlgn val="ctr"/>
        <c:lblOffset val="100"/>
        <c:noMultiLvlLbl val="0"/>
      </c:catAx>
      <c:valAx>
        <c:axId val="17745127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745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Plan1!$C$153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120026663332E-2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Plan1!$B$154:$B$157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Plan1!$C$154:$C$157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3.125E-2</c:v>
                </c:pt>
                <c:pt idx="2">
                  <c:v>1.1834319526627219E-2</c:v>
                </c:pt>
              </c:numCache>
            </c:numRef>
          </c:val>
        </c:ser>
        <c:ser>
          <c:idx val="1"/>
          <c:order val="1"/>
          <c:tx>
            <c:strRef>
              <c:f>Plan1!$D$153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27513227513227E-3"/>
                  <c:y val="-2.77777777777778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910052910053393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55026455025972E-3"/>
                  <c:y val="-1.23456790123456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Plan1!$B$154:$B$157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Plan1!$D$154:$D$157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6.25E-2</c:v>
                </c:pt>
                <c:pt idx="2">
                  <c:v>5.9171597633136092E-2</c:v>
                </c:pt>
                <c:pt idx="3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Plan1!$E$153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Plan1!$B$154:$B$157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Plan1!$E$154:$E$157</c:f>
              <c:numCache>
                <c:formatCode>###0.0%</c:formatCode>
                <c:ptCount val="4"/>
                <c:pt idx="0">
                  <c:v>0.12173913043478261</c:v>
                </c:pt>
                <c:pt idx="1">
                  <c:v>0.15625</c:v>
                </c:pt>
                <c:pt idx="2">
                  <c:v>0.14792899408284024</c:v>
                </c:pt>
                <c:pt idx="3">
                  <c:v>0.13461538461538461</c:v>
                </c:pt>
              </c:numCache>
            </c:numRef>
          </c:val>
        </c:ser>
        <c:ser>
          <c:idx val="3"/>
          <c:order val="3"/>
          <c:tx>
            <c:strRef>
              <c:f>Plan1!$F$153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Plan1!$B$154:$B$157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Plan1!$F$154:$F$157</c:f>
              <c:numCache>
                <c:formatCode>###0.0%</c:formatCode>
                <c:ptCount val="4"/>
                <c:pt idx="0">
                  <c:v>0.38260869565217392</c:v>
                </c:pt>
                <c:pt idx="1">
                  <c:v>0.46875</c:v>
                </c:pt>
                <c:pt idx="2">
                  <c:v>0.44378698224852076</c:v>
                </c:pt>
                <c:pt idx="3">
                  <c:v>0.47115384615384615</c:v>
                </c:pt>
              </c:numCache>
            </c:numRef>
          </c:val>
        </c:ser>
        <c:ser>
          <c:idx val="4"/>
          <c:order val="4"/>
          <c:tx>
            <c:strRef>
              <c:f>Plan1!$G$153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Plan1!$B$154:$B$157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Plan1!$G$154:$G$157</c:f>
              <c:numCache>
                <c:formatCode>###0.0%</c:formatCode>
                <c:ptCount val="4"/>
                <c:pt idx="0">
                  <c:v>0.42608695652173911</c:v>
                </c:pt>
                <c:pt idx="1">
                  <c:v>0.28125</c:v>
                </c:pt>
                <c:pt idx="2">
                  <c:v>0.33727810650887574</c:v>
                </c:pt>
                <c:pt idx="3">
                  <c:v>0.35576923076923078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7452056"/>
        <c:axId val="177452448"/>
      </c:barChart>
      <c:catAx>
        <c:axId val="177452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452448"/>
        <c:crosses val="autoZero"/>
        <c:auto val="1"/>
        <c:lblAlgn val="ctr"/>
        <c:lblOffset val="100"/>
        <c:noMultiLvlLbl val="0"/>
      </c:catAx>
      <c:valAx>
        <c:axId val="17745244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7452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Plan1!$C$163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120026663332E-2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9365079365079361E-3"/>
                  <c:y val="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Plan1!$B$164:$B$167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Plan1!$C$164:$C$167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5.9027777777777776E-2</c:v>
                </c:pt>
                <c:pt idx="2">
                  <c:v>1.1834319526627219E-2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Plan1!$D$163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27513227513227E-2"/>
                  <c:y val="-2.77777777777778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939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27513227513227E-3"/>
                  <c:y val="-3.0864197530864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455026455026454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Plan1!$B$164:$B$167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Plan1!$D$164:$D$167</c:f>
              <c:numCache>
                <c:formatCode>###0.0%</c:formatCode>
                <c:ptCount val="4"/>
                <c:pt idx="0">
                  <c:v>7.8260869565217397E-2</c:v>
                </c:pt>
                <c:pt idx="1">
                  <c:v>0.1076388888888889</c:v>
                </c:pt>
                <c:pt idx="2">
                  <c:v>7.1005917159763315E-2</c:v>
                </c:pt>
                <c:pt idx="3">
                  <c:v>6.7307692307692304E-2</c:v>
                </c:pt>
              </c:numCache>
            </c:numRef>
          </c:val>
        </c:ser>
        <c:ser>
          <c:idx val="2"/>
          <c:order val="2"/>
          <c:tx>
            <c:strRef>
              <c:f>Plan1!$E$163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Plan1!$B$164:$B$167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Plan1!$E$164:$E$167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0.19097222222222221</c:v>
                </c:pt>
                <c:pt idx="2">
                  <c:v>0.19526627218934911</c:v>
                </c:pt>
                <c:pt idx="3">
                  <c:v>0.10576923076923077</c:v>
                </c:pt>
              </c:numCache>
            </c:numRef>
          </c:val>
        </c:ser>
        <c:ser>
          <c:idx val="3"/>
          <c:order val="3"/>
          <c:tx>
            <c:strRef>
              <c:f>Plan1!$F$163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Plan1!$B$164:$B$167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Plan1!$F$164:$F$167</c:f>
              <c:numCache>
                <c:formatCode>###0.0%</c:formatCode>
                <c:ptCount val="4"/>
                <c:pt idx="0">
                  <c:v>0.40869565217391307</c:v>
                </c:pt>
                <c:pt idx="1">
                  <c:v>0.38194444444444442</c:v>
                </c:pt>
                <c:pt idx="2">
                  <c:v>0.43786982248520706</c:v>
                </c:pt>
                <c:pt idx="3">
                  <c:v>0.48076923076923078</c:v>
                </c:pt>
              </c:numCache>
            </c:numRef>
          </c:val>
        </c:ser>
        <c:ser>
          <c:idx val="4"/>
          <c:order val="4"/>
          <c:tx>
            <c:strRef>
              <c:f>Plan1!$G$163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Plan1!$B$164:$B$167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Plan1!$G$164:$G$167</c:f>
              <c:numCache>
                <c:formatCode>###0.0%</c:formatCode>
                <c:ptCount val="4"/>
                <c:pt idx="0">
                  <c:v>0.41739130434782612</c:v>
                </c:pt>
                <c:pt idx="1">
                  <c:v>0.26041666666666669</c:v>
                </c:pt>
                <c:pt idx="2">
                  <c:v>0.28402366863905326</c:v>
                </c:pt>
                <c:pt idx="3">
                  <c:v>0.32692307692307693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7453232"/>
        <c:axId val="177453624"/>
      </c:barChart>
      <c:catAx>
        <c:axId val="17745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453624"/>
        <c:crosses val="autoZero"/>
        <c:auto val="1"/>
        <c:lblAlgn val="ctr"/>
        <c:lblOffset val="100"/>
        <c:noMultiLvlLbl val="0"/>
      </c:catAx>
      <c:valAx>
        <c:axId val="17745362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745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Plan1!$C$173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11094446527517E-3"/>
                  <c:y val="2.6234689413823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455026455025972E-3"/>
                  <c:y val="1.23456790123456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Plan1!$B$174:$B$177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Plan1!$C$174:$C$177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5.2083333333333329E-2</c:v>
                </c:pt>
                <c:pt idx="2">
                  <c:v>2.3668639053254437E-2</c:v>
                </c:pt>
                <c:pt idx="3">
                  <c:v>4.8076923076923073E-2</c:v>
                </c:pt>
              </c:numCache>
            </c:numRef>
          </c:val>
        </c:ser>
        <c:ser>
          <c:idx val="1"/>
          <c:order val="1"/>
          <c:tx>
            <c:strRef>
              <c:f>Plan1!$D$173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365079365079361E-3"/>
                  <c:y val="-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9365079365079361E-3"/>
                  <c:y val="-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2592592592592587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9365079365079846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Plan1!$B$174:$B$177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Plan1!$D$174:$D$177</c:f>
              <c:numCache>
                <c:formatCode>###0.0%</c:formatCode>
                <c:ptCount val="4"/>
                <c:pt idx="0">
                  <c:v>9.5652173913043481E-2</c:v>
                </c:pt>
                <c:pt idx="1">
                  <c:v>7.9861111111111105E-2</c:v>
                </c:pt>
                <c:pt idx="2">
                  <c:v>0.13609467455621302</c:v>
                </c:pt>
                <c:pt idx="3">
                  <c:v>0.11538461538461538</c:v>
                </c:pt>
              </c:numCache>
            </c:numRef>
          </c:val>
        </c:ser>
        <c:ser>
          <c:idx val="2"/>
          <c:order val="2"/>
          <c:tx>
            <c:strRef>
              <c:f>Plan1!$E$173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Plan1!$B$174:$B$177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Plan1!$E$174:$E$177</c:f>
              <c:numCache>
                <c:formatCode>###0.0%</c:formatCode>
                <c:ptCount val="4"/>
                <c:pt idx="0">
                  <c:v>0.19130434782608696</c:v>
                </c:pt>
                <c:pt idx="1">
                  <c:v>0.35416666666666663</c:v>
                </c:pt>
                <c:pt idx="2">
                  <c:v>0.30177514792899407</c:v>
                </c:pt>
                <c:pt idx="3">
                  <c:v>0.34615384615384615</c:v>
                </c:pt>
              </c:numCache>
            </c:numRef>
          </c:val>
        </c:ser>
        <c:ser>
          <c:idx val="3"/>
          <c:order val="3"/>
          <c:tx>
            <c:strRef>
              <c:f>Plan1!$F$173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Plan1!$B$174:$B$177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Plan1!$F$174:$F$177</c:f>
              <c:numCache>
                <c:formatCode>###0.0%</c:formatCode>
                <c:ptCount val="4"/>
                <c:pt idx="0">
                  <c:v>0.39130434782608697</c:v>
                </c:pt>
                <c:pt idx="1">
                  <c:v>0.41666666666666663</c:v>
                </c:pt>
                <c:pt idx="2">
                  <c:v>0.42603550295857984</c:v>
                </c:pt>
                <c:pt idx="3">
                  <c:v>0.38461538461538458</c:v>
                </c:pt>
              </c:numCache>
            </c:numRef>
          </c:val>
        </c:ser>
        <c:ser>
          <c:idx val="4"/>
          <c:order val="4"/>
          <c:tx>
            <c:strRef>
              <c:f>Plan1!$G$173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Plan1!$B$174:$B$177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Plan1!$G$174:$G$177</c:f>
              <c:numCache>
                <c:formatCode>###0.0%</c:formatCode>
                <c:ptCount val="4"/>
                <c:pt idx="0">
                  <c:v>0.27826086956521739</c:v>
                </c:pt>
                <c:pt idx="1">
                  <c:v>9.722222222222221E-2</c:v>
                </c:pt>
                <c:pt idx="2">
                  <c:v>0.11242603550295857</c:v>
                </c:pt>
                <c:pt idx="3">
                  <c:v>0.10576923076923077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7454408"/>
        <c:axId val="177966720"/>
      </c:barChart>
      <c:catAx>
        <c:axId val="177454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966720"/>
        <c:crosses val="autoZero"/>
        <c:auto val="1"/>
        <c:lblAlgn val="ctr"/>
        <c:lblOffset val="100"/>
        <c:noMultiLvlLbl val="0"/>
      </c:catAx>
      <c:valAx>
        <c:axId val="17796672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7454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Plan1!$C$20</c:f>
              <c:strCache>
                <c:ptCount val="1"/>
                <c:pt idx="0">
                  <c:v>Baixíssima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120026663332E-2"/>
                  <c:y val="3.5493948673082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Plan1!$B$21:$B$24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Plan1!$C$21:$C$24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1.3888888888888888E-2</c:v>
                </c:pt>
                <c:pt idx="2">
                  <c:v>1.1834319526627219E-2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Plan1!$D$20</c:f>
              <c:strCache>
                <c:ptCount val="1"/>
                <c:pt idx="0">
                  <c:v>Baixa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164021164021163E-2"/>
                  <c:y val="-3.3950617283950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Plan1!$B$21:$B$24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Plan1!$D$21:$D$24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5.2083333333333329E-2</c:v>
                </c:pt>
                <c:pt idx="2">
                  <c:v>1.1834319526627219E-2</c:v>
                </c:pt>
                <c:pt idx="3">
                  <c:v>4.8076923076923073E-2</c:v>
                </c:pt>
              </c:numCache>
            </c:numRef>
          </c:val>
        </c:ser>
        <c:ser>
          <c:idx val="2"/>
          <c:order val="2"/>
          <c:tx>
            <c:strRef>
              <c:f>Plan1!$E$20</c:f>
              <c:strCache>
                <c:ptCount val="1"/>
                <c:pt idx="0">
                  <c:v>Média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Plan1!$B$21:$B$24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Plan1!$E$21:$E$24</c:f>
              <c:numCache>
                <c:formatCode>###0.0%</c:formatCode>
                <c:ptCount val="4"/>
                <c:pt idx="0">
                  <c:v>0.26956521739130435</c:v>
                </c:pt>
                <c:pt idx="1">
                  <c:v>0.40972222222222221</c:v>
                </c:pt>
                <c:pt idx="2">
                  <c:v>0.35502958579881655</c:v>
                </c:pt>
                <c:pt idx="3">
                  <c:v>0.42307692307692307</c:v>
                </c:pt>
              </c:numCache>
            </c:numRef>
          </c:val>
        </c:ser>
        <c:ser>
          <c:idx val="3"/>
          <c:order val="3"/>
          <c:tx>
            <c:strRef>
              <c:f>Plan1!$F$20</c:f>
              <c:strCache>
                <c:ptCount val="1"/>
                <c:pt idx="0">
                  <c:v>Alta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Plan1!$B$21:$B$24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Plan1!$F$21:$F$24</c:f>
              <c:numCache>
                <c:formatCode>###0.0%</c:formatCode>
                <c:ptCount val="4"/>
                <c:pt idx="0">
                  <c:v>0.52173913043478259</c:v>
                </c:pt>
                <c:pt idx="1">
                  <c:v>0.47222222222222221</c:v>
                </c:pt>
                <c:pt idx="2">
                  <c:v>0.55029585798816572</c:v>
                </c:pt>
                <c:pt idx="3">
                  <c:v>0.40384615384615385</c:v>
                </c:pt>
              </c:numCache>
            </c:numRef>
          </c:val>
        </c:ser>
        <c:ser>
          <c:idx val="4"/>
          <c:order val="4"/>
          <c:tx>
            <c:strRef>
              <c:f>Plan1!$G$20</c:f>
              <c:strCache>
                <c:ptCount val="1"/>
                <c:pt idx="0">
                  <c:v>Altíssima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Plan1!$B$21:$B$24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Plan1!$G$21:$G$24</c:f>
              <c:numCache>
                <c:formatCode>###0.0%</c:formatCode>
                <c:ptCount val="4"/>
                <c:pt idx="0">
                  <c:v>0.18260869565217391</c:v>
                </c:pt>
                <c:pt idx="1">
                  <c:v>5.2083333333333329E-2</c:v>
                </c:pt>
                <c:pt idx="2">
                  <c:v>7.1005917159763315E-2</c:v>
                </c:pt>
                <c:pt idx="3">
                  <c:v>0.11538461538461538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4540080"/>
        <c:axId val="174540472"/>
      </c:barChart>
      <c:catAx>
        <c:axId val="17454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540472"/>
        <c:crosses val="autoZero"/>
        <c:auto val="1"/>
        <c:lblAlgn val="ctr"/>
        <c:lblOffset val="100"/>
        <c:noMultiLvlLbl val="0"/>
      </c:catAx>
      <c:valAx>
        <c:axId val="17454047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454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460905977896304E-4"/>
          <c:y val="2.8621659158859222E-2"/>
          <c:w val="0.96717955582080439"/>
          <c:h val="0.65311288542995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Plan1!$B$12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5889732050563119E-5"/>
                  <c:y val="7.3808324754252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642000101273751E-4"/>
                  <c:y val="6.279696513805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612819342403904E-3"/>
                  <c:y val="6.0015369129695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7248865318294249E-5"/>
                  <c:y val="5.796339294866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02541354174388E-3"/>
                  <c:y val="5.526817136431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Plan1!$A$13:$A$17</c:f>
              <c:strCache>
                <c:ptCount val="5"/>
                <c:pt idx="0">
                  <c:v>O quanto você está satisfeito com sua jornada de trabalho semanal (quantidade de horas trabalhadas)?</c:v>
                </c:pt>
                <c:pt idx="1">
                  <c:v> Em relação a sua carga de trabalho (quantidade de trabalho), como você se sente?</c:v>
                </c:pt>
                <c:pt idx="2">
                  <c:v>Em relação ao uso de tecnologia no trabalho que você faz como você se sente?</c:v>
                </c:pt>
                <c:pt idx="3">
                  <c:v>O quanto você está satisfeito com a salubridade (condições de trabalho) do seu local de trabalho?</c:v>
                </c:pt>
                <c:pt idx="4">
                  <c:v>Em relação ao cansaço que seu trabalho lhe causa, como você se sente?</c:v>
                </c:pt>
              </c:strCache>
            </c:strRef>
          </c:cat>
          <c:val>
            <c:numRef>
              <c:f>Plan1!$B$13:$B$17</c:f>
              <c:numCache>
                <c:formatCode>###0.00</c:formatCode>
                <c:ptCount val="5"/>
                <c:pt idx="0">
                  <c:v>85.434782608695642</c:v>
                </c:pt>
                <c:pt idx="1">
                  <c:v>80.217391304347814</c:v>
                </c:pt>
                <c:pt idx="2">
                  <c:v>78.695652173913018</c:v>
                </c:pt>
                <c:pt idx="3">
                  <c:v>77.826086956521706</c:v>
                </c:pt>
                <c:pt idx="4">
                  <c:v>69.130434782608674</c:v>
                </c:pt>
              </c:numCache>
            </c:numRef>
          </c:val>
        </c:ser>
        <c:ser>
          <c:idx val="1"/>
          <c:order val="1"/>
          <c:tx>
            <c:strRef>
              <c:f>Plan1!$C$12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655240094012226E-4"/>
                  <c:y val="6.2681516276485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149718713564322E-4"/>
                  <c:y val="5.8023664045510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530598782831989E-5"/>
                  <c:y val="5.9986506914304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3353836117369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7248865318128474E-5"/>
                  <c:y val="5.6523041067324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Plan1!$A$13:$A$17</c:f>
              <c:strCache>
                <c:ptCount val="5"/>
                <c:pt idx="0">
                  <c:v>O quanto você está satisfeito com sua jornada de trabalho semanal (quantidade de horas trabalhadas)?</c:v>
                </c:pt>
                <c:pt idx="1">
                  <c:v> Em relação a sua carga de trabalho (quantidade de trabalho), como você se sente?</c:v>
                </c:pt>
                <c:pt idx="2">
                  <c:v>Em relação ao uso de tecnologia no trabalho que você faz como você se sente?</c:v>
                </c:pt>
                <c:pt idx="3">
                  <c:v>O quanto você está satisfeito com a salubridade (condições de trabalho) do seu local de trabalho?</c:v>
                </c:pt>
                <c:pt idx="4">
                  <c:v>Em relação ao cansaço que seu trabalho lhe causa, como você se sente?</c:v>
                </c:pt>
              </c:strCache>
            </c:strRef>
          </c:cat>
          <c:val>
            <c:numRef>
              <c:f>Plan1!$C$13:$C$17</c:f>
              <c:numCache>
                <c:formatCode>###0.00</c:formatCode>
                <c:ptCount val="5"/>
                <c:pt idx="0">
                  <c:v>78.298611111111086</c:v>
                </c:pt>
                <c:pt idx="1">
                  <c:v>70.572916666666714</c:v>
                </c:pt>
                <c:pt idx="2">
                  <c:v>72.656250000000014</c:v>
                </c:pt>
                <c:pt idx="3">
                  <c:v>66.927083333333329</c:v>
                </c:pt>
                <c:pt idx="4">
                  <c:v>60.677083333333343</c:v>
                </c:pt>
              </c:numCache>
            </c:numRef>
          </c:val>
        </c:ser>
        <c:ser>
          <c:idx val="2"/>
          <c:order val="2"/>
          <c:tx>
            <c:strRef>
              <c:f>Plan1!$D$12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075166527817469E-4"/>
                  <c:y val="5.7959148505223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398338045840023E-3"/>
                  <c:y val="5.5838836784808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67513354575584E-3"/>
                  <c:y val="5.7925192957704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2884345776910313E-17"/>
                  <c:y val="6.0396732372773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174659595504851E-4"/>
                  <c:y val="6.013485021252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Plan1!$A$13:$A$17</c:f>
              <c:strCache>
                <c:ptCount val="5"/>
                <c:pt idx="0">
                  <c:v>O quanto você está satisfeito com sua jornada de trabalho semanal (quantidade de horas trabalhadas)?</c:v>
                </c:pt>
                <c:pt idx="1">
                  <c:v> Em relação a sua carga de trabalho (quantidade de trabalho), como você se sente?</c:v>
                </c:pt>
                <c:pt idx="2">
                  <c:v>Em relação ao uso de tecnologia no trabalho que você faz como você se sente?</c:v>
                </c:pt>
                <c:pt idx="3">
                  <c:v>O quanto você está satisfeito com a salubridade (condições de trabalho) do seu local de trabalho?</c:v>
                </c:pt>
                <c:pt idx="4">
                  <c:v>Em relação ao cansaço que seu trabalho lhe causa, como você se sente?</c:v>
                </c:pt>
              </c:strCache>
            </c:strRef>
          </c:cat>
          <c:val>
            <c:numRef>
              <c:f>Plan1!$D$13:$D$17</c:f>
              <c:numCache>
                <c:formatCode>###0.00</c:formatCode>
                <c:ptCount val="5"/>
                <c:pt idx="0">
                  <c:v>71.449704142011825</c:v>
                </c:pt>
                <c:pt idx="1">
                  <c:v>72.041420118343225</c:v>
                </c:pt>
                <c:pt idx="2">
                  <c:v>75.887573964497051</c:v>
                </c:pt>
                <c:pt idx="3">
                  <c:v>72.781065088757416</c:v>
                </c:pt>
                <c:pt idx="4">
                  <c:v>61.686390532544394</c:v>
                </c:pt>
              </c:numCache>
            </c:numRef>
          </c:val>
        </c:ser>
        <c:ser>
          <c:idx val="3"/>
          <c:order val="3"/>
          <c:tx>
            <c:strRef>
              <c:f>Plan1!$E$12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59776720520456E-3"/>
                  <c:y val="5.921847487384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107844043796134E-3"/>
                  <c:y val="5.704425872174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615486653166972E-4"/>
                  <c:y val="6.044734736079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255375582114253E-2"/>
                      <c:h val="4.59940624480718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075030007357331E-3"/>
                  <c:y val="5.7963392948663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847518660540273E-3"/>
                  <c:y val="5.7046805387811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Plan1!$A$13:$A$17</c:f>
              <c:strCache>
                <c:ptCount val="5"/>
                <c:pt idx="0">
                  <c:v>O quanto você está satisfeito com sua jornada de trabalho semanal (quantidade de horas trabalhadas)?</c:v>
                </c:pt>
                <c:pt idx="1">
                  <c:v> Em relação a sua carga de trabalho (quantidade de trabalho), como você se sente?</c:v>
                </c:pt>
                <c:pt idx="2">
                  <c:v>Em relação ao uso de tecnologia no trabalho que você faz como você se sente?</c:v>
                </c:pt>
                <c:pt idx="3">
                  <c:v>O quanto você está satisfeito com a salubridade (condições de trabalho) do seu local de trabalho?</c:v>
                </c:pt>
                <c:pt idx="4">
                  <c:v>Em relação ao cansaço que seu trabalho lhe causa, como você se sente?</c:v>
                </c:pt>
              </c:strCache>
            </c:strRef>
          </c:cat>
          <c:val>
            <c:numRef>
              <c:f>Plan1!$E$13:$E$17</c:f>
              <c:numCache>
                <c:formatCode>###0.00</c:formatCode>
                <c:ptCount val="5"/>
                <c:pt idx="0">
                  <c:v>71.63461538461533</c:v>
                </c:pt>
                <c:pt idx="1">
                  <c:v>66.105769230769241</c:v>
                </c:pt>
                <c:pt idx="2">
                  <c:v>78.605769230769283</c:v>
                </c:pt>
                <c:pt idx="3">
                  <c:v>75.721153846153825</c:v>
                </c:pt>
                <c:pt idx="4">
                  <c:v>59.61538461538462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7967504"/>
        <c:axId val="177967896"/>
        <c:axId val="0"/>
      </c:bar3DChart>
      <c:catAx>
        <c:axId val="17796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967896"/>
        <c:crosses val="autoZero"/>
        <c:auto val="1"/>
        <c:lblAlgn val="ctr"/>
        <c:lblOffset val="100"/>
        <c:noMultiLvlLbl val="0"/>
      </c:catAx>
      <c:valAx>
        <c:axId val="177967896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7796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Plan1!$C$183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88818684903769E-4"/>
                  <c:y val="2.12250460052011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946468425654124E-3"/>
                  <c:y val="3.81046948800246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1952242806999426E-3"/>
                  <c:y val="3.1009190597993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38452647443906E-2"/>
                      <c:h val="4.5315775808834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2339202839007093E-2"/>
                  <c:y val="3.70370941705227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9296003487573367E-2"/>
                      <c:h val="5.1343798043218536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Plan1!$B$184:$B$187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Plan1!$C$184:$C$187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4.5138888888888895E-2</c:v>
                </c:pt>
                <c:pt idx="2">
                  <c:v>2.3668639053254437E-2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Plan1!$D$183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94653725933903E-3"/>
                  <c:y val="2.21755274638116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79567438097E-3"/>
                  <c:y val="2.50708767259960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0543045192660225E-3"/>
                  <c:y val="-1.89529088055165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118553593954874E-3"/>
                  <c:y val="-2.50533147714548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Plan1!$B$184:$B$187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Plan1!$D$184:$D$187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0.1423611111111111</c:v>
                </c:pt>
                <c:pt idx="2">
                  <c:v>8.2840236686390525E-2</c:v>
                </c:pt>
                <c:pt idx="3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Plan1!$E$183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Plan1!$B$184:$B$187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Plan1!$E$184:$E$187</c:f>
              <c:numCache>
                <c:formatCode>###0.0%</c:formatCode>
                <c:ptCount val="4"/>
                <c:pt idx="0">
                  <c:v>0.11304347826086956</c:v>
                </c:pt>
                <c:pt idx="1">
                  <c:v>0.1736111111111111</c:v>
                </c:pt>
                <c:pt idx="2">
                  <c:v>0.14201183431952663</c:v>
                </c:pt>
                <c:pt idx="3">
                  <c:v>0.13461538461538461</c:v>
                </c:pt>
              </c:numCache>
            </c:numRef>
          </c:val>
        </c:ser>
        <c:ser>
          <c:idx val="3"/>
          <c:order val="3"/>
          <c:tx>
            <c:strRef>
              <c:f>Plan1!$F$183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Plan1!$B$184:$B$187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Plan1!$F$184:$F$187</c:f>
              <c:numCache>
                <c:formatCode>###0.0%</c:formatCode>
                <c:ptCount val="4"/>
                <c:pt idx="0">
                  <c:v>0.44347826086956521</c:v>
                </c:pt>
                <c:pt idx="1">
                  <c:v>0.40972222222222221</c:v>
                </c:pt>
                <c:pt idx="2">
                  <c:v>0.49112426035502954</c:v>
                </c:pt>
                <c:pt idx="3">
                  <c:v>0.45192307692307693</c:v>
                </c:pt>
              </c:numCache>
            </c:numRef>
          </c:val>
        </c:ser>
        <c:ser>
          <c:idx val="4"/>
          <c:order val="4"/>
          <c:tx>
            <c:strRef>
              <c:f>Plan1!$G$183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Plan1!$B$184:$B$187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Plan1!$G$184:$G$187</c:f>
              <c:numCache>
                <c:formatCode>###0.0%</c:formatCode>
                <c:ptCount val="4"/>
                <c:pt idx="0">
                  <c:v>0.32173913043478258</c:v>
                </c:pt>
                <c:pt idx="1">
                  <c:v>0.22916666666666669</c:v>
                </c:pt>
                <c:pt idx="2">
                  <c:v>0.26035502958579881</c:v>
                </c:pt>
                <c:pt idx="3">
                  <c:v>0.36538461538461542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7968680"/>
        <c:axId val="177969072"/>
      </c:barChart>
      <c:catAx>
        <c:axId val="177968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969072"/>
        <c:crosses val="autoZero"/>
        <c:auto val="1"/>
        <c:lblAlgn val="ctr"/>
        <c:lblOffset val="100"/>
        <c:noMultiLvlLbl val="0"/>
      </c:catAx>
      <c:valAx>
        <c:axId val="17796907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796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Plan1!$C$193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879038501481839E-3"/>
                  <c:y val="2.93713324888233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7540550236975779E-3"/>
                  <c:y val="3.39507278155013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768707868351E-2"/>
                  <c:y val="3.70370004472823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Plan1!$B$194:$B$197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Plan1!$C$194:$C$197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2.4305555555555552E-2</c:v>
                </c:pt>
                <c:pt idx="2">
                  <c:v>1.7751479289940829E-2</c:v>
                </c:pt>
              </c:numCache>
            </c:numRef>
          </c:val>
        </c:ser>
        <c:ser>
          <c:idx val="1"/>
          <c:order val="1"/>
          <c:tx>
            <c:strRef>
              <c:f>Plan1!$D$193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1839725070336992E-3"/>
                  <c:y val="-3.08140710914602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464963462301026E-3"/>
                  <c:y val="-2.47415530698854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0918446345281577E-4"/>
                  <c:y val="-2.44903735511177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01510602541544E-2"/>
                  <c:y val="3.20195845930385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Plan1!$B$194:$B$197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Plan1!$D$194:$D$197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6.5972222222222224E-2</c:v>
                </c:pt>
                <c:pt idx="2">
                  <c:v>4.1420118343195263E-2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Plan1!$E$193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199040767386091E-3"/>
                  <c:y val="-2.82299105163702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Plan1!$B$194:$B$197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Plan1!$E$194:$E$197</c:f>
              <c:numCache>
                <c:formatCode>###0.0%</c:formatCode>
                <c:ptCount val="4"/>
                <c:pt idx="0">
                  <c:v>0.11304347826086956</c:v>
                </c:pt>
                <c:pt idx="1">
                  <c:v>0.15625</c:v>
                </c:pt>
                <c:pt idx="2">
                  <c:v>6.5088757396449703E-2</c:v>
                </c:pt>
                <c:pt idx="3">
                  <c:v>4.8076923076923073E-2</c:v>
                </c:pt>
              </c:numCache>
            </c:numRef>
          </c:val>
        </c:ser>
        <c:ser>
          <c:idx val="3"/>
          <c:order val="3"/>
          <c:tx>
            <c:strRef>
              <c:f>Plan1!$F$193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Plan1!$B$194:$B$197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Plan1!$F$194:$F$197</c:f>
              <c:numCache>
                <c:formatCode>###0.0%</c:formatCode>
                <c:ptCount val="4"/>
                <c:pt idx="0">
                  <c:v>0.38260869565217392</c:v>
                </c:pt>
                <c:pt idx="1">
                  <c:v>0.47222222222222221</c:v>
                </c:pt>
                <c:pt idx="2">
                  <c:v>0.45562130177514798</c:v>
                </c:pt>
                <c:pt idx="3">
                  <c:v>0.39423076923076922</c:v>
                </c:pt>
              </c:numCache>
            </c:numRef>
          </c:val>
        </c:ser>
        <c:ser>
          <c:idx val="4"/>
          <c:order val="4"/>
          <c:tx>
            <c:strRef>
              <c:f>Plan1!$G$193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Plan1!$B$194:$B$197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Plan1!$G$194:$G$197</c:f>
              <c:numCache>
                <c:formatCode>###0.0%</c:formatCode>
                <c:ptCount val="4"/>
                <c:pt idx="0">
                  <c:v>0.44347826086956521</c:v>
                </c:pt>
                <c:pt idx="1">
                  <c:v>0.28125</c:v>
                </c:pt>
                <c:pt idx="2">
                  <c:v>0.42011834319526625</c:v>
                </c:pt>
                <c:pt idx="3">
                  <c:v>0.53846153846153844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7969856"/>
        <c:axId val="177970248"/>
      </c:barChart>
      <c:catAx>
        <c:axId val="17796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7970248"/>
        <c:crosses val="autoZero"/>
        <c:auto val="1"/>
        <c:lblAlgn val="ctr"/>
        <c:lblOffset val="100"/>
        <c:noMultiLvlLbl val="0"/>
      </c:catAx>
      <c:valAx>
        <c:axId val="17797024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796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Plan1!$C$203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952518289619172E-2"/>
                  <c:y val="3.2346452312554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365009955794331E-2"/>
                  <c:y val="3.39505229681791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31735578283448E-2"/>
                  <c:y val="3.7037152889480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54915220830493E-2"/>
                  <c:y val="3.70371528894806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Plan1!$B$204:$B$207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Plan1!$C$204:$C$207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1.7361111111111112E-2</c:v>
                </c:pt>
                <c:pt idx="2">
                  <c:v>2.9585798816568046E-2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Plan1!$D$203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559296890223466E-3"/>
                  <c:y val="-3.08946919734388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60332486947762E-3"/>
                  <c:y val="-2.46607967441684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277911127270666E-4"/>
                  <c:y val="-2.78696599052596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0277911127270666E-4"/>
                  <c:y val="-2.79002182152070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Plan1!$B$204:$B$207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Plan1!$D$204:$D$207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9.027777777777779E-2</c:v>
                </c:pt>
                <c:pt idx="2">
                  <c:v>5.9171597633136092E-2</c:v>
                </c:pt>
                <c:pt idx="3">
                  <c:v>4.8076923076923073E-2</c:v>
                </c:pt>
              </c:numCache>
            </c:numRef>
          </c:val>
        </c:ser>
        <c:ser>
          <c:idx val="2"/>
          <c:order val="2"/>
          <c:tx>
            <c:strRef>
              <c:f>Plan1!$E$203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Plan1!$B$204:$B$207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Plan1!$E$204:$E$207</c:f>
              <c:numCache>
                <c:formatCode>###0.0%</c:formatCode>
                <c:ptCount val="4"/>
                <c:pt idx="0">
                  <c:v>9.5652173913043481E-2</c:v>
                </c:pt>
                <c:pt idx="1">
                  <c:v>0.2048611111111111</c:v>
                </c:pt>
                <c:pt idx="2">
                  <c:v>0.20710059171597631</c:v>
                </c:pt>
                <c:pt idx="3">
                  <c:v>9.6153846153846145E-2</c:v>
                </c:pt>
              </c:numCache>
            </c:numRef>
          </c:val>
        </c:ser>
        <c:ser>
          <c:idx val="3"/>
          <c:order val="3"/>
          <c:tx>
            <c:strRef>
              <c:f>Plan1!$F$203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Plan1!$B$204:$B$207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Plan1!$F$204:$F$207</c:f>
              <c:numCache>
                <c:formatCode>###0.0%</c:formatCode>
                <c:ptCount val="4"/>
                <c:pt idx="0">
                  <c:v>0.41739130434782612</c:v>
                </c:pt>
                <c:pt idx="1">
                  <c:v>0.46180555555555558</c:v>
                </c:pt>
                <c:pt idx="2">
                  <c:v>0.45562130177514798</c:v>
                </c:pt>
                <c:pt idx="3">
                  <c:v>0.45192307692307693</c:v>
                </c:pt>
              </c:numCache>
            </c:numRef>
          </c:val>
        </c:ser>
        <c:ser>
          <c:idx val="4"/>
          <c:order val="4"/>
          <c:tx>
            <c:strRef>
              <c:f>Plan1!$G$203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Plan1!$B$204:$B$207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Plan1!$G$204:$G$207</c:f>
              <c:numCache>
                <c:formatCode>###0.0%</c:formatCode>
                <c:ptCount val="4"/>
                <c:pt idx="0">
                  <c:v>0.42608695652173911</c:v>
                </c:pt>
                <c:pt idx="1">
                  <c:v>0.22569444444444442</c:v>
                </c:pt>
                <c:pt idx="2">
                  <c:v>0.24852071005917162</c:v>
                </c:pt>
                <c:pt idx="3">
                  <c:v>0.38461538461538458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688056"/>
        <c:axId val="178688448"/>
      </c:barChart>
      <c:catAx>
        <c:axId val="178688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688448"/>
        <c:crosses val="autoZero"/>
        <c:auto val="1"/>
        <c:lblAlgn val="ctr"/>
        <c:lblOffset val="100"/>
        <c:noMultiLvlLbl val="0"/>
      </c:catAx>
      <c:valAx>
        <c:axId val="17868844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8688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Plan1!$C$213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08799370608343E-3"/>
                  <c:y val="2.92906142700054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4687476915201664E-4"/>
                  <c:y val="-2.719448314360717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423466672735819E-2"/>
                  <c:y val="3.703714397772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746207535302503E-2"/>
                  <c:y val="3.70371439777285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Plan1!$B$214:$B$217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Plan1!$C$214:$C$217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7.2916666666666671E-2</c:v>
                </c:pt>
                <c:pt idx="2">
                  <c:v>2.3668639053254437E-2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Plan1!$D$213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334629907406209E-3"/>
                  <c:y val="-2.172719376129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207216672012535E-3"/>
                  <c:y val="-6.32580925363150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976471877098124E-3"/>
                  <c:y val="-9.53467164261709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233670139134672E-3"/>
                  <c:y val="-3.40118720208662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Plan1!$B$214:$B$217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Plan1!$D$214:$D$217</c:f>
              <c:numCache>
                <c:formatCode>###0.0%</c:formatCode>
                <c:ptCount val="4"/>
                <c:pt idx="0">
                  <c:v>6.0869565217391307E-2</c:v>
                </c:pt>
                <c:pt idx="1">
                  <c:v>9.722222222222221E-2</c:v>
                </c:pt>
                <c:pt idx="2">
                  <c:v>0.11834319526627218</c:v>
                </c:pt>
                <c:pt idx="3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Plan1!$E$213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Plan1!$B$214:$B$217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Plan1!$E$214:$E$217</c:f>
              <c:numCache>
                <c:formatCode>###0.0%</c:formatCode>
                <c:ptCount val="4"/>
                <c:pt idx="0">
                  <c:v>0.16521739130434782</c:v>
                </c:pt>
                <c:pt idx="1">
                  <c:v>0.23958333333333331</c:v>
                </c:pt>
                <c:pt idx="2">
                  <c:v>0.15976331360946747</c:v>
                </c:pt>
                <c:pt idx="3">
                  <c:v>0.17307692307692307</c:v>
                </c:pt>
              </c:numCache>
            </c:numRef>
          </c:val>
        </c:ser>
        <c:ser>
          <c:idx val="3"/>
          <c:order val="3"/>
          <c:tx>
            <c:strRef>
              <c:f>Plan1!$F$213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Plan1!$B$214:$B$217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Plan1!$F$214:$F$217</c:f>
              <c:numCache>
                <c:formatCode>###0.0%</c:formatCode>
                <c:ptCount val="4"/>
                <c:pt idx="0">
                  <c:v>0.39130434782608697</c:v>
                </c:pt>
                <c:pt idx="1">
                  <c:v>0.41666666666666663</c:v>
                </c:pt>
                <c:pt idx="2">
                  <c:v>0.44970414201183428</c:v>
                </c:pt>
                <c:pt idx="3">
                  <c:v>0.5</c:v>
                </c:pt>
              </c:numCache>
            </c:numRef>
          </c:val>
        </c:ser>
        <c:ser>
          <c:idx val="4"/>
          <c:order val="4"/>
          <c:tx>
            <c:strRef>
              <c:f>Plan1!$G$213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Plan1!$B$214:$B$217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Plan1!$G$214:$G$217</c:f>
              <c:numCache>
                <c:formatCode>###0.0%</c:formatCode>
                <c:ptCount val="4"/>
                <c:pt idx="0">
                  <c:v>0.33913043478260868</c:v>
                </c:pt>
                <c:pt idx="1">
                  <c:v>0.1736111111111111</c:v>
                </c:pt>
                <c:pt idx="2">
                  <c:v>0.24852071005917162</c:v>
                </c:pt>
                <c:pt idx="3">
                  <c:v>0.26923076923076922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689232"/>
        <c:axId val="178689624"/>
      </c:barChart>
      <c:catAx>
        <c:axId val="178689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689624"/>
        <c:crosses val="autoZero"/>
        <c:auto val="1"/>
        <c:lblAlgn val="ctr"/>
        <c:lblOffset val="100"/>
        <c:noMultiLvlLbl val="0"/>
      </c:catAx>
      <c:valAx>
        <c:axId val="17868962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868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Plan1!$C$223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154013032783467E-2"/>
                  <c:y val="3.39505276335929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27872956681849E-2"/>
                  <c:y val="3.7036983246822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Plan1!$B$224:$B$227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Plan1!$C$224:$C$227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2.7777777777777776E-2</c:v>
                </c:pt>
                <c:pt idx="2">
                  <c:v>1.7751479289940829E-2</c:v>
                </c:pt>
              </c:numCache>
            </c:numRef>
          </c:val>
        </c:ser>
        <c:ser>
          <c:idx val="1"/>
          <c:order val="1"/>
          <c:tx>
            <c:strRef>
              <c:f>Plan1!$D$223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3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492443895012452E-4"/>
                  <c:y val="-3.08272795136417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03715496114258E-3"/>
                  <c:y val="-3.70369832468225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184804620511737E-3"/>
                  <c:y val="3.05811085969564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Plan1!$B$224:$B$227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Plan1!$D$224:$D$227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4.5138888888888895E-2</c:v>
                </c:pt>
                <c:pt idx="2">
                  <c:v>3.5502958579881658E-2</c:v>
                </c:pt>
                <c:pt idx="3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Plan1!$E$223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3.5943267373192435E-3"/>
                  <c:y val="-9.22233227700110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Plan1!$B$224:$B$227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Plan1!$E$224:$E$227</c:f>
              <c:numCache>
                <c:formatCode>###0.0%</c:formatCode>
                <c:ptCount val="4"/>
                <c:pt idx="0">
                  <c:v>0.19130434782608696</c:v>
                </c:pt>
                <c:pt idx="1">
                  <c:v>0.15625</c:v>
                </c:pt>
                <c:pt idx="2">
                  <c:v>0.12426035502958581</c:v>
                </c:pt>
                <c:pt idx="3">
                  <c:v>6.7307692307692304E-2</c:v>
                </c:pt>
              </c:numCache>
            </c:numRef>
          </c:val>
        </c:ser>
        <c:ser>
          <c:idx val="3"/>
          <c:order val="3"/>
          <c:tx>
            <c:strRef>
              <c:f>Plan1!$F$223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Plan1!$B$224:$B$227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Plan1!$F$224:$F$227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0.45833333333333337</c:v>
                </c:pt>
                <c:pt idx="2">
                  <c:v>0.48520710059171601</c:v>
                </c:pt>
                <c:pt idx="3">
                  <c:v>0.50961538461538458</c:v>
                </c:pt>
              </c:numCache>
            </c:numRef>
          </c:val>
        </c:ser>
        <c:ser>
          <c:idx val="4"/>
          <c:order val="4"/>
          <c:tx>
            <c:strRef>
              <c:f>Plan1!$G$223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Plan1!$B$224:$B$227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Plan1!$G$224:$G$227</c:f>
              <c:numCache>
                <c:formatCode>###0.0%</c:formatCode>
                <c:ptCount val="4"/>
                <c:pt idx="0">
                  <c:v>0.45217391304347826</c:v>
                </c:pt>
                <c:pt idx="1">
                  <c:v>0.3125</c:v>
                </c:pt>
                <c:pt idx="2">
                  <c:v>0.33727810650887574</c:v>
                </c:pt>
                <c:pt idx="3">
                  <c:v>0.38461538461538458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690408"/>
        <c:axId val="178690800"/>
      </c:barChart>
      <c:catAx>
        <c:axId val="178690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690800"/>
        <c:crosses val="autoZero"/>
        <c:auto val="1"/>
        <c:lblAlgn val="ctr"/>
        <c:lblOffset val="100"/>
        <c:noMultiLvlLbl val="0"/>
      </c:catAx>
      <c:valAx>
        <c:axId val="17869080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8690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Plan1!$B$19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33806477307587E-3"/>
                  <c:y val="5.945470429544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839104216480416E-3"/>
                  <c:y val="5.9725716951168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981157607721024E-3"/>
                  <c:y val="5.982734669706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80321250341769E-17"/>
                  <c:y val="6.067382693105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5.791592570691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Plan1!$A$20:$A$24</c:f>
              <c:strCache>
                <c:ptCount val="5"/>
                <c:pt idx="0">
                  <c:v>Você está satisfeito com a autonomia (oportunidade de tomar decisões) que possui no trabalho?</c:v>
                </c:pt>
                <c:pt idx="1">
                  <c:v>Você está satisfeito com a importância da tarefa/trabalho/atividade que você faz?</c:v>
                </c:pt>
                <c:pt idx="2">
                  <c:v>Em relação a polivalência (possibilidade de desempenhar várias tarefas e trabalhos) no trabalho, como você se sente</c:v>
                </c:pt>
                <c:pt idx="3">
                  <c:v>O quanto você está satisfeito com a sua avaliação de desempenho e/ou feedbacks recebidos (ter conhecimento do quanto</c:v>
                </c:pt>
                <c:pt idx="4">
                  <c:v>Em relação à responsabilidade conferida (responsabilidade de trabalho dada a você), como você se sente?</c:v>
                </c:pt>
              </c:strCache>
            </c:strRef>
          </c:cat>
          <c:val>
            <c:numRef>
              <c:f>Plan1!$B$20:$B$24</c:f>
              <c:numCache>
                <c:formatCode>###0.00</c:formatCode>
                <c:ptCount val="5"/>
                <c:pt idx="0">
                  <c:v>72.826086956521763</c:v>
                </c:pt>
                <c:pt idx="1">
                  <c:v>79.347826086956545</c:v>
                </c:pt>
                <c:pt idx="2">
                  <c:v>79.56521739130433</c:v>
                </c:pt>
                <c:pt idx="3">
                  <c:v>73.043478260869563</c:v>
                </c:pt>
                <c:pt idx="4">
                  <c:v>80.000000000000014</c:v>
                </c:pt>
              </c:numCache>
            </c:numRef>
          </c:val>
        </c:ser>
        <c:ser>
          <c:idx val="1"/>
          <c:order val="1"/>
          <c:tx>
            <c:strRef>
              <c:f>Plan1!$C$19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781595235477602E-6"/>
                  <c:y val="6.951387756351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5580487408427E-2"/>
                      <c:h val="5.5337396641136898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1005263637750135E-3"/>
                  <c:y val="5.6900062563097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912507336197E-3"/>
                  <c:y val="5.710310489731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515802448277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5.791592570691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Plan1!$A$20:$A$24</c:f>
              <c:strCache>
                <c:ptCount val="5"/>
                <c:pt idx="0">
                  <c:v>Você está satisfeito com a autonomia (oportunidade de tomar decisões) que possui no trabalho?</c:v>
                </c:pt>
                <c:pt idx="1">
                  <c:v>Você está satisfeito com a importância da tarefa/trabalho/atividade que você faz?</c:v>
                </c:pt>
                <c:pt idx="2">
                  <c:v>Em relação a polivalência (possibilidade de desempenhar várias tarefas e trabalhos) no trabalho, como você se sente</c:v>
                </c:pt>
                <c:pt idx="3">
                  <c:v>O quanto você está satisfeito com a sua avaliação de desempenho e/ou feedbacks recebidos (ter conhecimento do quanto</c:v>
                </c:pt>
                <c:pt idx="4">
                  <c:v>Em relação à responsabilidade conferida (responsabilidade de trabalho dada a você), como você se sente?</c:v>
                </c:pt>
              </c:strCache>
            </c:strRef>
          </c:cat>
          <c:val>
            <c:numRef>
              <c:f>Plan1!$C$20:$C$24</c:f>
              <c:numCache>
                <c:formatCode>###0.00</c:formatCode>
                <c:ptCount val="5"/>
                <c:pt idx="0">
                  <c:v>65.885416666666686</c:v>
                </c:pt>
                <c:pt idx="1">
                  <c:v>73.003472222222172</c:v>
                </c:pt>
                <c:pt idx="2">
                  <c:v>69.704861111111072</c:v>
                </c:pt>
                <c:pt idx="3">
                  <c:v>63.02083333333335</c:v>
                </c:pt>
                <c:pt idx="4">
                  <c:v>74.565972222222243</c:v>
                </c:pt>
              </c:numCache>
            </c:numRef>
          </c:val>
        </c:ser>
        <c:ser>
          <c:idx val="2"/>
          <c:order val="2"/>
          <c:tx>
            <c:strRef>
              <c:f>Plan1!$D$19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7351130413536362E-6"/>
                  <c:y val="5.9624087205270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57912507336598E-3"/>
                  <c:y val="5.938695113151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05263637748931E-3"/>
                  <c:y val="5.6358254409221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515802448277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036064250068354E-16"/>
                  <c:y val="5.791592570691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Plan1!$A$20:$A$24</c:f>
              <c:strCache>
                <c:ptCount val="5"/>
                <c:pt idx="0">
                  <c:v>Você está satisfeito com a autonomia (oportunidade de tomar decisões) que possui no trabalho?</c:v>
                </c:pt>
                <c:pt idx="1">
                  <c:v>Você está satisfeito com a importância da tarefa/trabalho/atividade que você faz?</c:v>
                </c:pt>
                <c:pt idx="2">
                  <c:v>Em relação a polivalência (possibilidade de desempenhar várias tarefas e trabalhos) no trabalho, como você se sente</c:v>
                </c:pt>
                <c:pt idx="3">
                  <c:v>O quanto você está satisfeito com a sua avaliação de desempenho e/ou feedbacks recebidos (ter conhecimento do quanto</c:v>
                </c:pt>
                <c:pt idx="4">
                  <c:v>Em relação à responsabilidade conferida (responsabilidade de trabalho dada a você), como você se sente?</c:v>
                </c:pt>
              </c:strCache>
            </c:strRef>
          </c:cat>
          <c:val>
            <c:numRef>
              <c:f>Plan1!$D$20:$D$24</c:f>
              <c:numCache>
                <c:formatCode>###0.00</c:formatCode>
                <c:ptCount val="5"/>
                <c:pt idx="0">
                  <c:v>72.041420118343183</c:v>
                </c:pt>
                <c:pt idx="1">
                  <c:v>80.473372781065123</c:v>
                </c:pt>
                <c:pt idx="2">
                  <c:v>70.857988165680482</c:v>
                </c:pt>
                <c:pt idx="3">
                  <c:v>69.526627218934877</c:v>
                </c:pt>
                <c:pt idx="4">
                  <c:v>77.218934911242613</c:v>
                </c:pt>
              </c:numCache>
            </c:numRef>
          </c:val>
        </c:ser>
        <c:ser>
          <c:idx val="3"/>
          <c:order val="3"/>
          <c:tx>
            <c:strRef>
              <c:f>Plan1!$E$19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4702260827072724E-6"/>
                  <c:y val="5.92855385431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351130413536362E-6"/>
                  <c:y val="6.2077099191717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180321250341769E-17"/>
                  <c:y val="5.7915925706918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6.0673826931057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Plan1!$A$20:$A$24</c:f>
              <c:strCache>
                <c:ptCount val="5"/>
                <c:pt idx="0">
                  <c:v>Você está satisfeito com a autonomia (oportunidade de tomar decisões) que possui no trabalho?</c:v>
                </c:pt>
                <c:pt idx="1">
                  <c:v>Você está satisfeito com a importância da tarefa/trabalho/atividade que você faz?</c:v>
                </c:pt>
                <c:pt idx="2">
                  <c:v>Em relação a polivalência (possibilidade de desempenhar várias tarefas e trabalhos) no trabalho, como você se sente</c:v>
                </c:pt>
                <c:pt idx="3">
                  <c:v>O quanto você está satisfeito com a sua avaliação de desempenho e/ou feedbacks recebidos (ter conhecimento do quanto</c:v>
                </c:pt>
                <c:pt idx="4">
                  <c:v>Em relação à responsabilidade conferida (responsabilidade de trabalho dada a você), como você se sente?</c:v>
                </c:pt>
              </c:strCache>
            </c:strRef>
          </c:cat>
          <c:val>
            <c:numRef>
              <c:f>Plan1!$E$20:$E$24</c:f>
              <c:numCache>
                <c:formatCode>###0.00</c:formatCode>
                <c:ptCount val="5"/>
                <c:pt idx="0">
                  <c:v>78.125</c:v>
                </c:pt>
                <c:pt idx="1">
                  <c:v>86.298076923076891</c:v>
                </c:pt>
                <c:pt idx="2">
                  <c:v>78.365384615384613</c:v>
                </c:pt>
                <c:pt idx="3">
                  <c:v>74.038461538461547</c:v>
                </c:pt>
                <c:pt idx="4">
                  <c:v>81.009615384615415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8982600"/>
        <c:axId val="178982992"/>
        <c:axId val="0"/>
      </c:bar3DChart>
      <c:catAx>
        <c:axId val="178982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82992"/>
        <c:crosses val="autoZero"/>
        <c:auto val="1"/>
        <c:lblAlgn val="ctr"/>
        <c:lblOffset val="100"/>
        <c:noMultiLvlLbl val="0"/>
      </c:catAx>
      <c:valAx>
        <c:axId val="178982992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78982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Plan1!$C$233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35986168483407E-3"/>
                  <c:y val="-9.978132926456776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026599809850292E-4"/>
                  <c:y val="-2.35944246348379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Plan1!$B$234:$B$237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Plan1!$C$234:$C$237</c:f>
              <c:numCache>
                <c:formatCode>###0.0%</c:formatCode>
                <c:ptCount val="4"/>
                <c:pt idx="0">
                  <c:v>7.8260869565217397E-2</c:v>
                </c:pt>
                <c:pt idx="1">
                  <c:v>7.2916666666666671E-2</c:v>
                </c:pt>
                <c:pt idx="2">
                  <c:v>2.9585798816568046E-2</c:v>
                </c:pt>
              </c:numCache>
            </c:numRef>
          </c:val>
        </c:ser>
        <c:ser>
          <c:idx val="1"/>
          <c:order val="1"/>
          <c:tx>
            <c:strRef>
              <c:f>Plan1!$D$233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358900361745879E-3"/>
                  <c:y val="-6.664001383786915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663453284023866E-3"/>
                  <c:y val="-3.44993707676920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91361262332528E-2"/>
                  <c:y val="-2.49336578053158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343836428953897E-4"/>
                  <c:y val="-7.874338424531911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Plan1!$B$234:$B$237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Plan1!$D$234:$D$237</c:f>
              <c:numCache>
                <c:formatCode>###0.0%</c:formatCode>
                <c:ptCount val="4"/>
                <c:pt idx="0">
                  <c:v>9.5652173913043481E-2</c:v>
                </c:pt>
                <c:pt idx="1">
                  <c:v>0.1423611111111111</c:v>
                </c:pt>
                <c:pt idx="2">
                  <c:v>9.4674556213017749E-2</c:v>
                </c:pt>
                <c:pt idx="3">
                  <c:v>4.8076923076923073E-2</c:v>
                </c:pt>
              </c:numCache>
            </c:numRef>
          </c:val>
        </c:ser>
        <c:ser>
          <c:idx val="2"/>
          <c:order val="2"/>
          <c:tx>
            <c:strRef>
              <c:f>Plan1!$E$233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Plan1!$B$234:$B$237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Plan1!$E$234:$E$237</c:f>
              <c:numCache>
                <c:formatCode>###0.0%</c:formatCode>
                <c:ptCount val="4"/>
                <c:pt idx="0">
                  <c:v>0.17391304347826086</c:v>
                </c:pt>
                <c:pt idx="1">
                  <c:v>0.24652777777777779</c:v>
                </c:pt>
                <c:pt idx="2">
                  <c:v>0.13017751479289941</c:v>
                </c:pt>
                <c:pt idx="3">
                  <c:v>0.11538461538461538</c:v>
                </c:pt>
              </c:numCache>
            </c:numRef>
          </c:val>
        </c:ser>
        <c:ser>
          <c:idx val="3"/>
          <c:order val="3"/>
          <c:tx>
            <c:strRef>
              <c:f>Plan1!$F$233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Plan1!$B$234:$B$237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Plan1!$F$234:$F$237</c:f>
              <c:numCache>
                <c:formatCode>###0.0%</c:formatCode>
                <c:ptCount val="4"/>
                <c:pt idx="0">
                  <c:v>0.33913043478260868</c:v>
                </c:pt>
                <c:pt idx="1">
                  <c:v>0.34375</c:v>
                </c:pt>
                <c:pt idx="2">
                  <c:v>0.43786982248520706</c:v>
                </c:pt>
                <c:pt idx="3">
                  <c:v>0.34615384615384615</c:v>
                </c:pt>
              </c:numCache>
            </c:numRef>
          </c:val>
        </c:ser>
        <c:ser>
          <c:idx val="4"/>
          <c:order val="4"/>
          <c:tx>
            <c:strRef>
              <c:f>Plan1!$G$233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Plan1!$B$234:$B$237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Plan1!$G$234:$G$237</c:f>
              <c:numCache>
                <c:formatCode>###0.0%</c:formatCode>
                <c:ptCount val="4"/>
                <c:pt idx="0">
                  <c:v>0.31304347826086959</c:v>
                </c:pt>
                <c:pt idx="1">
                  <c:v>0.19444444444444442</c:v>
                </c:pt>
                <c:pt idx="2">
                  <c:v>0.30769230769230771</c:v>
                </c:pt>
                <c:pt idx="3">
                  <c:v>0.49038461538461542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983776"/>
        <c:axId val="178984168"/>
      </c:barChart>
      <c:catAx>
        <c:axId val="178983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84168"/>
        <c:crosses val="autoZero"/>
        <c:auto val="1"/>
        <c:lblAlgn val="ctr"/>
        <c:lblOffset val="100"/>
        <c:noMultiLvlLbl val="0"/>
      </c:catAx>
      <c:valAx>
        <c:axId val="17898416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898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Plan1!$C$243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46401507652642E-3"/>
                  <c:y val="-7.856732535406712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0130769599132287E-3"/>
                  <c:y val="9.257398708786727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Plan1!$B$244:$B$247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Plan1!$C$244:$C$247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0.1111111111111111</c:v>
                </c:pt>
                <c:pt idx="2">
                  <c:v>2.3668639053254437E-2</c:v>
                </c:pt>
                <c:pt idx="3">
                  <c:v>2.8846153846153844E-2</c:v>
                </c:pt>
              </c:numCache>
            </c:numRef>
          </c:val>
        </c:ser>
        <c:ser>
          <c:idx val="1"/>
          <c:order val="1"/>
          <c:tx>
            <c:strRef>
              <c:f>Plan1!$D$243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045930177533088E-3"/>
                  <c:y val="-9.257398708786727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4816974973562E-3"/>
                  <c:y val="-5.8910719055915543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998546794974037E-2"/>
                  <c:y val="-4.011933439397843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239402519316048E-3"/>
                  <c:y val="-2.21097223962384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Plan1!$B$244:$B$247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Plan1!$D$244:$D$247</c:f>
              <c:numCache>
                <c:formatCode>###0.0%</c:formatCode>
                <c:ptCount val="4"/>
                <c:pt idx="0">
                  <c:v>0.10434782608695653</c:v>
                </c:pt>
                <c:pt idx="1">
                  <c:v>0.18055555555555558</c:v>
                </c:pt>
                <c:pt idx="2">
                  <c:v>0.12426035502958581</c:v>
                </c:pt>
                <c:pt idx="3">
                  <c:v>7.6923076923076927E-2</c:v>
                </c:pt>
              </c:numCache>
            </c:numRef>
          </c:val>
        </c:ser>
        <c:ser>
          <c:idx val="2"/>
          <c:order val="2"/>
          <c:tx>
            <c:strRef>
              <c:f>Plan1!$E$243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Plan1!$B$244:$B$247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Plan1!$E$244:$E$247</c:f>
              <c:numCache>
                <c:formatCode>###0.0%</c:formatCode>
                <c:ptCount val="4"/>
                <c:pt idx="0">
                  <c:v>0.27826086956521739</c:v>
                </c:pt>
                <c:pt idx="1">
                  <c:v>0.25</c:v>
                </c:pt>
                <c:pt idx="2">
                  <c:v>0.28402366863905326</c:v>
                </c:pt>
                <c:pt idx="3">
                  <c:v>0.21153846153846154</c:v>
                </c:pt>
              </c:numCache>
            </c:numRef>
          </c:val>
        </c:ser>
        <c:ser>
          <c:idx val="3"/>
          <c:order val="3"/>
          <c:tx>
            <c:strRef>
              <c:f>Plan1!$F$243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Plan1!$B$244:$B$247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Plan1!$F$244:$F$247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0.33680555555555558</c:v>
                </c:pt>
                <c:pt idx="2">
                  <c:v>0.37278106508875736</c:v>
                </c:pt>
                <c:pt idx="3">
                  <c:v>0.43269230769230765</c:v>
                </c:pt>
              </c:numCache>
            </c:numRef>
          </c:val>
        </c:ser>
        <c:ser>
          <c:idx val="4"/>
          <c:order val="4"/>
          <c:tx>
            <c:strRef>
              <c:f>Plan1!$G$243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Plan1!$B$244:$B$247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Plan1!$G$244:$G$247</c:f>
              <c:numCache>
                <c:formatCode>###0.0%</c:formatCode>
                <c:ptCount val="4"/>
                <c:pt idx="0">
                  <c:v>0.24347826086956523</c:v>
                </c:pt>
                <c:pt idx="1">
                  <c:v>0.12152777777777779</c:v>
                </c:pt>
                <c:pt idx="2">
                  <c:v>0.19526627218934911</c:v>
                </c:pt>
                <c:pt idx="3">
                  <c:v>0.25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984952"/>
        <c:axId val="178985344"/>
      </c:barChart>
      <c:catAx>
        <c:axId val="178984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85344"/>
        <c:crosses val="autoZero"/>
        <c:auto val="1"/>
        <c:lblAlgn val="ctr"/>
        <c:lblOffset val="100"/>
        <c:noMultiLvlLbl val="0"/>
      </c:catAx>
      <c:valAx>
        <c:axId val="17898534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8984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Plan1!$C$253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2585796032927215E-3"/>
                  <c:y val="-5.3217485745316322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305132589886565E-2"/>
                  <c:y val="3.703706217757257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Plan1!$B$254:$B$257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Plan1!$C$254:$C$257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5.2083333333333329E-2</c:v>
                </c:pt>
                <c:pt idx="2">
                  <c:v>3.5502958579881658E-2</c:v>
                </c:pt>
              </c:numCache>
            </c:numRef>
          </c:val>
        </c:ser>
        <c:ser>
          <c:idx val="1"/>
          <c:order val="1"/>
          <c:tx>
            <c:strRef>
              <c:f>Plan1!$D$253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5344796136244876E-4"/>
                  <c:y val="-3.39505837632364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294032499964811E-3"/>
                  <c:y val="-1.48995384197664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029540425980937E-3"/>
                  <c:y val="-3.12899357407910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082364670375954E-4"/>
                  <c:y val="2.979907683953285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Plan1!$B$254:$B$257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Plan1!$D$254:$D$257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6.9444444444444448E-2</c:v>
                </c:pt>
                <c:pt idx="2">
                  <c:v>6.5088757396449703E-2</c:v>
                </c:pt>
                <c:pt idx="3">
                  <c:v>5.7692307692307689E-2</c:v>
                </c:pt>
              </c:numCache>
            </c:numRef>
          </c:val>
        </c:ser>
        <c:ser>
          <c:idx val="2"/>
          <c:order val="2"/>
          <c:tx>
            <c:strRef>
              <c:f>Plan1!$E$253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Plan1!$B$254:$B$257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Plan1!$E$254:$E$257</c:f>
              <c:numCache>
                <c:formatCode>###0.0%</c:formatCode>
                <c:ptCount val="4"/>
                <c:pt idx="0">
                  <c:v>0.31304347826086959</c:v>
                </c:pt>
                <c:pt idx="1">
                  <c:v>0.31944444444444442</c:v>
                </c:pt>
                <c:pt idx="2">
                  <c:v>0.31952662721893493</c:v>
                </c:pt>
                <c:pt idx="3">
                  <c:v>0.29807692307692307</c:v>
                </c:pt>
              </c:numCache>
            </c:numRef>
          </c:val>
        </c:ser>
        <c:ser>
          <c:idx val="3"/>
          <c:order val="3"/>
          <c:tx>
            <c:strRef>
              <c:f>Plan1!$F$253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Plan1!$B$254:$B$257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Plan1!$F$254:$F$257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0.34722222222222221</c:v>
                </c:pt>
                <c:pt idx="2">
                  <c:v>0.34911242603550297</c:v>
                </c:pt>
                <c:pt idx="3">
                  <c:v>0.39423076923076922</c:v>
                </c:pt>
              </c:numCache>
            </c:numRef>
          </c:val>
        </c:ser>
        <c:ser>
          <c:idx val="4"/>
          <c:order val="4"/>
          <c:tx>
            <c:strRef>
              <c:f>Plan1!$G$253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Plan1!$B$254:$B$257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Plan1!$G$254:$G$257</c:f>
              <c:numCache>
                <c:formatCode>###0.0%</c:formatCode>
                <c:ptCount val="4"/>
                <c:pt idx="0">
                  <c:v>0.29565217391304349</c:v>
                </c:pt>
                <c:pt idx="1">
                  <c:v>0.21180555555555558</c:v>
                </c:pt>
                <c:pt idx="2">
                  <c:v>0.23076923076923075</c:v>
                </c:pt>
                <c:pt idx="3">
                  <c:v>0.25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8986128"/>
        <c:axId val="179228360"/>
      </c:barChart>
      <c:catAx>
        <c:axId val="17898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228360"/>
        <c:crosses val="autoZero"/>
        <c:auto val="1"/>
        <c:lblAlgn val="ctr"/>
        <c:lblOffset val="100"/>
        <c:noMultiLvlLbl val="0"/>
      </c:catAx>
      <c:valAx>
        <c:axId val="17922836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898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Plan1!$C$30</c:f>
              <c:strCache>
                <c:ptCount val="1"/>
                <c:pt idx="0">
                  <c:v>Muito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83581219013804E-3"/>
                  <c:y val="3.85804899387576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6.1836541265675123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68253968253968E-3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968253968253968E-3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Plan1!$B$31:$B$34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Plan1!$C$31:$C$34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1.7361111111111112E-2</c:v>
                </c:pt>
                <c:pt idx="2">
                  <c:v>2.9585798816568046E-2</c:v>
                </c:pt>
                <c:pt idx="3">
                  <c:v>2.8846153846153844E-2</c:v>
                </c:pt>
              </c:numCache>
            </c:numRef>
          </c:val>
        </c:ser>
        <c:ser>
          <c:idx val="1"/>
          <c:order val="1"/>
          <c:tx>
            <c:strRef>
              <c:f>Plan1!$D$30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2910052910052907E-3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968253968253968E-3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Plan1!$B$31:$B$34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Plan1!$D$31:$D$34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1.7361111111111112E-2</c:v>
                </c:pt>
                <c:pt idx="2" formatCode="####.0%">
                  <c:v>5.9171597633136093E-3</c:v>
                </c:pt>
              </c:numCache>
            </c:numRef>
          </c:val>
        </c:ser>
        <c:ser>
          <c:idx val="2"/>
          <c:order val="2"/>
          <c:tx>
            <c:strRef>
              <c:f>Plan1!$E$30</c:f>
              <c:strCache>
                <c:ptCount val="1"/>
                <c:pt idx="0">
                  <c:v>Mais ou menos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6455026455026454E-3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Plan1!$B$31:$B$34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Plan1!$E$31:$E$34</c:f>
              <c:numCache>
                <c:formatCode>###0.0%</c:formatCode>
                <c:ptCount val="4"/>
                <c:pt idx="0">
                  <c:v>0.12173913043478261</c:v>
                </c:pt>
                <c:pt idx="1">
                  <c:v>0.125</c:v>
                </c:pt>
                <c:pt idx="2">
                  <c:v>2.9585798816568046E-2</c:v>
                </c:pt>
                <c:pt idx="3">
                  <c:v>2.8846153846153844E-2</c:v>
                </c:pt>
              </c:numCache>
            </c:numRef>
          </c:val>
        </c:ser>
        <c:ser>
          <c:idx val="3"/>
          <c:order val="3"/>
          <c:tx>
            <c:strRef>
              <c:f>Plan1!$F$30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Plan1!$B$31:$B$34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Plan1!$F$31:$F$34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0.46527777777777779</c:v>
                </c:pt>
                <c:pt idx="2">
                  <c:v>0.40828402366863903</c:v>
                </c:pt>
                <c:pt idx="3">
                  <c:v>0.29807692307692307</c:v>
                </c:pt>
              </c:numCache>
            </c:numRef>
          </c:val>
        </c:ser>
        <c:ser>
          <c:idx val="4"/>
          <c:order val="4"/>
          <c:tx>
            <c:strRef>
              <c:f>Plan1!$G$30</c:f>
              <c:strCache>
                <c:ptCount val="1"/>
                <c:pt idx="0">
                  <c:v>Muito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Plan1!$B$31:$B$34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Plan1!$G$31:$G$34</c:f>
              <c:numCache>
                <c:formatCode>###0.0%</c:formatCode>
                <c:ptCount val="4"/>
                <c:pt idx="0">
                  <c:v>0.52173913043478259</c:v>
                </c:pt>
                <c:pt idx="1">
                  <c:v>0.375</c:v>
                </c:pt>
                <c:pt idx="2">
                  <c:v>0.52662721893491127</c:v>
                </c:pt>
                <c:pt idx="3">
                  <c:v>0.64423076923076916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4541256"/>
        <c:axId val="174541648"/>
      </c:barChart>
      <c:catAx>
        <c:axId val="174541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541648"/>
        <c:crosses val="autoZero"/>
        <c:auto val="1"/>
        <c:lblAlgn val="ctr"/>
        <c:lblOffset val="100"/>
        <c:noMultiLvlLbl val="0"/>
      </c:catAx>
      <c:valAx>
        <c:axId val="17454164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4541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Plan1!$C$263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970661614609747E-3"/>
                  <c:y val="-2.93601047569456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8144557594982208E-2"/>
                  <c:y val="3.6867747112396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03351761569113E-2"/>
                  <c:y val="3.7037028530005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Plan1!$B$264:$B$267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Plan1!$C$264:$C$267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3.125E-2</c:v>
                </c:pt>
                <c:pt idx="2">
                  <c:v>2.3668639053254437E-2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Plan1!$D$263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094267586587898E-4"/>
                  <c:y val="-4.78007541636452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47353301940993E-3"/>
                  <c:y val="-3.03560399357145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2226263717167807E-4"/>
                  <c:y val="-3.4119967466730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226263717163416E-4"/>
                  <c:y val="-3.72063099476146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Plan1!$B$264:$B$267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Plan1!$D$264:$D$267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4.8611111111111105E-2</c:v>
                </c:pt>
                <c:pt idx="2">
                  <c:v>6.5088757396449703E-2</c:v>
                </c:pt>
                <c:pt idx="3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Plan1!$E$263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Plan1!$B$264:$B$267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Plan1!$E$264:$E$267</c:f>
              <c:numCache>
                <c:formatCode>###0.0%</c:formatCode>
                <c:ptCount val="4"/>
                <c:pt idx="0">
                  <c:v>0.14782608695652175</c:v>
                </c:pt>
                <c:pt idx="1">
                  <c:v>5.2083333333333329E-2</c:v>
                </c:pt>
                <c:pt idx="2">
                  <c:v>0.21301775147928992</c:v>
                </c:pt>
                <c:pt idx="3">
                  <c:v>0.16346153846153846</c:v>
                </c:pt>
              </c:numCache>
            </c:numRef>
          </c:val>
        </c:ser>
        <c:ser>
          <c:idx val="3"/>
          <c:order val="3"/>
          <c:tx>
            <c:strRef>
              <c:f>Plan1!$F$263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Plan1!$B$264:$B$267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Plan1!$F$264:$F$267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0.2986111111111111</c:v>
                </c:pt>
                <c:pt idx="2">
                  <c:v>0.31952662721893493</c:v>
                </c:pt>
                <c:pt idx="3">
                  <c:v>0.42307692307692307</c:v>
                </c:pt>
              </c:numCache>
            </c:numRef>
          </c:val>
        </c:ser>
        <c:ser>
          <c:idx val="4"/>
          <c:order val="4"/>
          <c:tx>
            <c:strRef>
              <c:f>Plan1!$G$263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Plan1!$B$264:$B$267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Plan1!$G$264:$G$267</c:f>
              <c:numCache>
                <c:formatCode>###0.0%</c:formatCode>
                <c:ptCount val="4"/>
                <c:pt idx="0">
                  <c:v>0.42608695652173911</c:v>
                </c:pt>
                <c:pt idx="1">
                  <c:v>0.56944444444444442</c:v>
                </c:pt>
                <c:pt idx="2">
                  <c:v>0.378698224852071</c:v>
                </c:pt>
                <c:pt idx="3">
                  <c:v>0.36538461538461542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9229144"/>
        <c:axId val="179229536"/>
      </c:barChart>
      <c:catAx>
        <c:axId val="179229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229536"/>
        <c:crosses val="autoZero"/>
        <c:auto val="1"/>
        <c:lblAlgn val="ctr"/>
        <c:lblOffset val="100"/>
        <c:noMultiLvlLbl val="0"/>
      </c:catAx>
      <c:valAx>
        <c:axId val="179229536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922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Plan1!$B$26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814448563761299E-17"/>
                  <c:y val="6.5408685087111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367607557780098E-4"/>
                  <c:y val="6.26660823895078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804778911256555E-4"/>
                  <c:y val="5.9936765211652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303117702018079E-16"/>
                  <c:y val="6.8034718063056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Plan1!$A$27:$A$30</c:f>
              <c:strCache>
                <c:ptCount val="4"/>
                <c:pt idx="0">
                  <c:v>O quanto você está satisfeito com a sua oportunidade de crescimento profissional?</c:v>
                </c:pt>
                <c:pt idx="1">
                  <c:v>O quanto você está satisfeito com os treinamentos que você faz?</c:v>
                </c:pt>
                <c:pt idx="2">
                  <c:v>Em relação às situações e a frequência em que ocorrem as demissões em seu trabalho, como você se sente?</c:v>
                </c:pt>
                <c:pt idx="3">
                  <c:v>Em relação ao incentivo que a empresa dá para você estudar, como você se sente?</c:v>
                </c:pt>
              </c:strCache>
            </c:strRef>
          </c:cat>
          <c:val>
            <c:numRef>
              <c:f>Plan1!$B$27:$B$30</c:f>
              <c:numCache>
                <c:formatCode>###0.00</c:formatCode>
                <c:ptCount val="4"/>
                <c:pt idx="0">
                  <c:v>67.826086956521735</c:v>
                </c:pt>
                <c:pt idx="1">
                  <c:v>65.65217391304347</c:v>
                </c:pt>
                <c:pt idx="2">
                  <c:v>71.086956521739154</c:v>
                </c:pt>
                <c:pt idx="3">
                  <c:v>75.869565217391326</c:v>
                </c:pt>
              </c:numCache>
            </c:numRef>
          </c:val>
        </c:ser>
        <c:ser>
          <c:idx val="1"/>
          <c:order val="1"/>
          <c:tx>
            <c:strRef>
              <c:f>Plan1!$C$26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6804778911258718E-4"/>
                  <c:y val="6.2655582543255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5202523596598597E-4"/>
                  <c:y val="6.2671439453922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3977446853377149E-5"/>
                  <c:y val="5.721280509821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6515588510090393E-17"/>
                  <c:y val="6.531332934053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Plan1!$A$27:$A$30</c:f>
              <c:strCache>
                <c:ptCount val="4"/>
                <c:pt idx="0">
                  <c:v>O quanto você está satisfeito com a sua oportunidade de crescimento profissional?</c:v>
                </c:pt>
                <c:pt idx="1">
                  <c:v>O quanto você está satisfeito com os treinamentos que você faz?</c:v>
                </c:pt>
                <c:pt idx="2">
                  <c:v>Em relação às situações e a frequência em que ocorrem as demissões em seu trabalho, como você se sente?</c:v>
                </c:pt>
                <c:pt idx="3">
                  <c:v>Em relação ao incentivo que a empresa dá para você estudar, como você se sente?</c:v>
                </c:pt>
              </c:strCache>
            </c:strRef>
          </c:cat>
          <c:val>
            <c:numRef>
              <c:f>Plan1!$C$27:$C$30</c:f>
              <c:numCache>
                <c:formatCode>###0.00</c:formatCode>
                <c:ptCount val="4"/>
                <c:pt idx="0">
                  <c:v>61.111111111111114</c:v>
                </c:pt>
                <c:pt idx="1">
                  <c:v>54.427083333333336</c:v>
                </c:pt>
                <c:pt idx="2">
                  <c:v>64.930555555555571</c:v>
                </c:pt>
                <c:pt idx="3">
                  <c:v>83.159722222222143</c:v>
                </c:pt>
              </c:numCache>
            </c:numRef>
          </c:val>
        </c:ser>
        <c:ser>
          <c:idx val="2"/>
          <c:order val="2"/>
          <c:tx>
            <c:strRef>
              <c:f>Plan1!$D$26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117238646903883E-3"/>
                  <c:y val="6.2674010844841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57942069495118E-3"/>
                  <c:y val="6.541404215152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202523596602923E-4"/>
                  <c:y val="5.9992478681562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797716538029753E-3"/>
                  <c:y val="6.5313329340534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Plan1!$A$27:$A$30</c:f>
              <c:strCache>
                <c:ptCount val="4"/>
                <c:pt idx="0">
                  <c:v>O quanto você está satisfeito com a sua oportunidade de crescimento profissional?</c:v>
                </c:pt>
                <c:pt idx="1">
                  <c:v>O quanto você está satisfeito com os treinamentos que você faz?</c:v>
                </c:pt>
                <c:pt idx="2">
                  <c:v>Em relação às situações e a frequência em que ocorrem as demissões em seu trabalho, como você se sente?</c:v>
                </c:pt>
                <c:pt idx="3">
                  <c:v>Em relação ao incentivo que a empresa dá para você estudar, como você se sente?</c:v>
                </c:pt>
              </c:strCache>
            </c:strRef>
          </c:cat>
          <c:val>
            <c:numRef>
              <c:f>Plan1!$D$27:$D$30</c:f>
              <c:numCache>
                <c:formatCode>###0.00</c:formatCode>
                <c:ptCount val="4"/>
                <c:pt idx="0">
                  <c:v>72.485207100591651</c:v>
                </c:pt>
                <c:pt idx="1">
                  <c:v>64.792899408284086</c:v>
                </c:pt>
                <c:pt idx="2">
                  <c:v>66.863905325443795</c:v>
                </c:pt>
                <c:pt idx="3">
                  <c:v>74.112426035502935</c:v>
                </c:pt>
              </c:numCache>
            </c:numRef>
          </c:val>
        </c:ser>
        <c:ser>
          <c:idx val="3"/>
          <c:order val="3"/>
          <c:tx>
            <c:strRef>
              <c:f>Plan1!$E$26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234477293808195E-3"/>
                  <c:y val="6.8143359329381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17238646903232E-3"/>
                  <c:y val="5.9976621770895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5313329340534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Plan1!$A$27:$A$30</c:f>
              <c:strCache>
                <c:ptCount val="4"/>
                <c:pt idx="0">
                  <c:v>O quanto você está satisfeito com a sua oportunidade de crescimento profissional?</c:v>
                </c:pt>
                <c:pt idx="1">
                  <c:v>O quanto você está satisfeito com os treinamentos que você faz?</c:v>
                </c:pt>
                <c:pt idx="2">
                  <c:v>Em relação às situações e a frequência em que ocorrem as demissões em seu trabalho, como você se sente?</c:v>
                </c:pt>
                <c:pt idx="3">
                  <c:v>Em relação ao incentivo que a empresa dá para você estudar, como você se sente?</c:v>
                </c:pt>
              </c:strCache>
            </c:strRef>
          </c:cat>
          <c:val>
            <c:numRef>
              <c:f>Plan1!$E$27:$E$30</c:f>
              <c:numCache>
                <c:formatCode>###0.00</c:formatCode>
                <c:ptCount val="4"/>
                <c:pt idx="0">
                  <c:v>81.971153846153882</c:v>
                </c:pt>
                <c:pt idx="1">
                  <c:v>69.951923076923052</c:v>
                </c:pt>
                <c:pt idx="2">
                  <c:v>70.913461538461576</c:v>
                </c:pt>
                <c:pt idx="3">
                  <c:v>77.403846153846189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230320"/>
        <c:axId val="179230712"/>
        <c:axId val="0"/>
      </c:bar3DChart>
      <c:catAx>
        <c:axId val="17923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230712"/>
        <c:crosses val="autoZero"/>
        <c:auto val="1"/>
        <c:lblAlgn val="ctr"/>
        <c:lblOffset val="100"/>
        <c:noMultiLvlLbl val="0"/>
      </c:catAx>
      <c:valAx>
        <c:axId val="179230712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79230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Plan1!$C$273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976425198590233E-2"/>
                  <c:y val="4.10725923267291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35306509747668E-2"/>
                  <c:y val="3.9885904078389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75805946225381E-2"/>
                  <c:y val="3.70370110738096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Plan1!$B$274:$B$277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Plan1!$C$274:$C$277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1.0416666666666668E-2</c:v>
                </c:pt>
                <c:pt idx="2">
                  <c:v>2.3668639053254437E-2</c:v>
                </c:pt>
              </c:numCache>
            </c:numRef>
          </c:val>
        </c:ser>
        <c:ser>
          <c:idx val="1"/>
          <c:order val="1"/>
          <c:tx>
            <c:strRef>
              <c:f>Plan1!$D$273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3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06552883805061E-2"/>
                  <c:y val="-3.347542747999383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04189785409053E-2"/>
                  <c:y val="-3.70370110738097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407011280626516E-2"/>
                  <c:y val="3.4066376496445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Plan1!$B$274:$B$277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Plan1!$D$274:$D$277</c:f>
              <c:numCache>
                <c:formatCode>###0.0%</c:formatCode>
                <c:ptCount val="4"/>
                <c:pt idx="1">
                  <c:v>2.7777777777777776E-2</c:v>
                </c:pt>
                <c:pt idx="2">
                  <c:v>2.9585798816568046E-2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Plan1!$E$273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943570095649848E-3"/>
                  <c:y val="-2.07731781583936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71785047824924E-3"/>
                  <c:y val="-3.56111625572459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Plan1!$B$274:$B$277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Plan1!$E$274:$E$277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0.10416666666666666</c:v>
                </c:pt>
                <c:pt idx="2">
                  <c:v>0.11834319526627218</c:v>
                </c:pt>
                <c:pt idx="3">
                  <c:v>3.8461538461538464E-2</c:v>
                </c:pt>
              </c:numCache>
            </c:numRef>
          </c:val>
        </c:ser>
        <c:ser>
          <c:idx val="3"/>
          <c:order val="3"/>
          <c:tx>
            <c:strRef>
              <c:f>Plan1!$F$273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Plan1!$B$274:$B$277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Plan1!$F$274:$F$277</c:f>
              <c:numCache>
                <c:formatCode>###0.0%</c:formatCode>
                <c:ptCount val="4"/>
                <c:pt idx="0">
                  <c:v>0.28695652173913044</c:v>
                </c:pt>
                <c:pt idx="1">
                  <c:v>0.42013888888888884</c:v>
                </c:pt>
                <c:pt idx="2">
                  <c:v>0.34911242603550297</c:v>
                </c:pt>
                <c:pt idx="3">
                  <c:v>0.34615384615384615</c:v>
                </c:pt>
              </c:numCache>
            </c:numRef>
          </c:val>
        </c:ser>
        <c:ser>
          <c:idx val="4"/>
          <c:order val="4"/>
          <c:tx>
            <c:strRef>
              <c:f>Plan1!$G$273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Plan1!$B$274:$B$277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Plan1!$G$274:$G$277</c:f>
              <c:numCache>
                <c:formatCode>###0.0%</c:formatCode>
                <c:ptCount val="4"/>
                <c:pt idx="0">
                  <c:v>0.63478260869565217</c:v>
                </c:pt>
                <c:pt idx="1">
                  <c:v>0.4375</c:v>
                </c:pt>
                <c:pt idx="2">
                  <c:v>0.47928994082840232</c:v>
                </c:pt>
                <c:pt idx="3">
                  <c:v>0.60576923076923084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9231496"/>
        <c:axId val="179231888"/>
      </c:barChart>
      <c:catAx>
        <c:axId val="179231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9231888"/>
        <c:crosses val="autoZero"/>
        <c:auto val="1"/>
        <c:lblAlgn val="ctr"/>
        <c:lblOffset val="100"/>
        <c:noMultiLvlLbl val="0"/>
      </c:catAx>
      <c:valAx>
        <c:axId val="17923188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9231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Plan1!$C$283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2039699191E-2"/>
                  <c:y val="2.91462389971422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42722228136E-2"/>
                  <c:y val="3.6862080705008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Plan1!$B$284:$B$287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Plan1!$C$284:$C$287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3.125E-2</c:v>
                </c:pt>
                <c:pt idx="2">
                  <c:v>2.9585798816568046E-2</c:v>
                </c:pt>
              </c:numCache>
            </c:numRef>
          </c:val>
        </c:ser>
        <c:ser>
          <c:idx val="1"/>
          <c:order val="1"/>
          <c:tx>
            <c:strRef>
              <c:f>Plan1!$D$283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712110703867265E-5"/>
                  <c:y val="-3.39505288363994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46699439568264E-3"/>
                  <c:y val="-3.32510686197753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1459809850916914E-3"/>
                  <c:y val="-3.41254512045686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Plan1!$B$284:$B$287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Plan1!$D$284:$D$287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5.9027777777777776E-2</c:v>
                </c:pt>
                <c:pt idx="2">
                  <c:v>3.5502958579881658E-2</c:v>
                </c:pt>
              </c:numCache>
            </c:numRef>
          </c:val>
        </c:ser>
        <c:ser>
          <c:idx val="2"/>
          <c:order val="2"/>
          <c:tx>
            <c:strRef>
              <c:f>Plan1!$E$283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Plan1!$B$284:$B$287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Plan1!$E$284:$E$287</c:f>
              <c:numCache>
                <c:formatCode>###0.0%</c:formatCode>
                <c:ptCount val="4"/>
                <c:pt idx="0">
                  <c:v>6.0869565217391307E-2</c:v>
                </c:pt>
                <c:pt idx="1">
                  <c:v>0.1423611111111111</c:v>
                </c:pt>
                <c:pt idx="2">
                  <c:v>0.12426035502958581</c:v>
                </c:pt>
                <c:pt idx="3">
                  <c:v>6.7307692307692304E-2</c:v>
                </c:pt>
              </c:numCache>
            </c:numRef>
          </c:val>
        </c:ser>
        <c:ser>
          <c:idx val="3"/>
          <c:order val="3"/>
          <c:tx>
            <c:strRef>
              <c:f>Plan1!$F$283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Plan1!$B$284:$B$287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Plan1!$F$284:$F$287</c:f>
              <c:numCache>
                <c:formatCode>###0.0%</c:formatCode>
                <c:ptCount val="4"/>
                <c:pt idx="0">
                  <c:v>0.32173913043478258</c:v>
                </c:pt>
                <c:pt idx="1">
                  <c:v>0.42361111111111116</c:v>
                </c:pt>
                <c:pt idx="2">
                  <c:v>0.37278106508875736</c:v>
                </c:pt>
                <c:pt idx="3">
                  <c:v>0.375</c:v>
                </c:pt>
              </c:numCache>
            </c:numRef>
          </c:val>
        </c:ser>
        <c:ser>
          <c:idx val="4"/>
          <c:order val="4"/>
          <c:tx>
            <c:strRef>
              <c:f>Plan1!$G$283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Plan1!$B$284:$B$287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Plan1!$G$284:$G$287</c:f>
              <c:numCache>
                <c:formatCode>###0.0%</c:formatCode>
                <c:ptCount val="4"/>
                <c:pt idx="0">
                  <c:v>0.56521739130434778</c:v>
                </c:pt>
                <c:pt idx="1">
                  <c:v>0.34375</c:v>
                </c:pt>
                <c:pt idx="2">
                  <c:v>0.43786982248520706</c:v>
                </c:pt>
                <c:pt idx="3">
                  <c:v>0.55769230769230771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0187256"/>
        <c:axId val="180187648"/>
      </c:barChart>
      <c:catAx>
        <c:axId val="180187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87648"/>
        <c:crosses val="autoZero"/>
        <c:auto val="1"/>
        <c:lblAlgn val="ctr"/>
        <c:lblOffset val="100"/>
        <c:noMultiLvlLbl val="0"/>
      </c:catAx>
      <c:valAx>
        <c:axId val="18018764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0187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Plan1!$C$293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40736988828E-2"/>
                  <c:y val="3.82672034244361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27725544624797E-2"/>
                  <c:y val="4.00450793151506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Plan1!$B$294:$B$297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Plan1!$C$294:$C$297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2.7777777777777776E-2</c:v>
                </c:pt>
                <c:pt idx="2">
                  <c:v>3.5502958579881658E-2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Plan1!$D$293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0913671999378E-2"/>
                  <c:y val="-3.69587853028927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9011651864117003E-3"/>
                  <c:y val="-3.55622550268931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6241459526312959E-3"/>
                  <c:y val="-2.80125592980588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Plan1!$B$294:$B$297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Plan1!$D$294:$D$297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0.1076388888888889</c:v>
                </c:pt>
                <c:pt idx="2">
                  <c:v>5.9171597633136092E-2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Plan1!$E$293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Plan1!$B$294:$B$297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Plan1!$E$294:$E$297</c:f>
              <c:numCache>
                <c:formatCode>###0.0%</c:formatCode>
                <c:ptCount val="4"/>
                <c:pt idx="0">
                  <c:v>0.13043478260869565</c:v>
                </c:pt>
                <c:pt idx="1">
                  <c:v>0.2326388888888889</c:v>
                </c:pt>
                <c:pt idx="2">
                  <c:v>0.15976331360946747</c:v>
                </c:pt>
                <c:pt idx="3">
                  <c:v>0.16346153846153846</c:v>
                </c:pt>
              </c:numCache>
            </c:numRef>
          </c:val>
        </c:ser>
        <c:ser>
          <c:idx val="3"/>
          <c:order val="3"/>
          <c:tx>
            <c:strRef>
              <c:f>Plan1!$F$293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Plan1!$B$294:$B$297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Plan1!$F$294:$F$297</c:f>
              <c:numCache>
                <c:formatCode>###0.0%</c:formatCode>
                <c:ptCount val="4"/>
                <c:pt idx="0">
                  <c:v>0.36521739130434783</c:v>
                </c:pt>
                <c:pt idx="1">
                  <c:v>0.40625</c:v>
                </c:pt>
                <c:pt idx="2">
                  <c:v>0.43786982248520706</c:v>
                </c:pt>
                <c:pt idx="3">
                  <c:v>0.40384615384615385</c:v>
                </c:pt>
              </c:numCache>
            </c:numRef>
          </c:val>
        </c:ser>
        <c:ser>
          <c:idx val="4"/>
          <c:order val="4"/>
          <c:tx>
            <c:strRef>
              <c:f>Plan1!$G$293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Plan1!$B$294:$B$297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Plan1!$G$294:$G$297</c:f>
              <c:numCache>
                <c:formatCode>###0.0%</c:formatCode>
                <c:ptCount val="4"/>
                <c:pt idx="0">
                  <c:v>0.46086956521739131</c:v>
                </c:pt>
                <c:pt idx="1">
                  <c:v>0.22569444444444442</c:v>
                </c:pt>
                <c:pt idx="2">
                  <c:v>0.30769230769230771</c:v>
                </c:pt>
                <c:pt idx="3">
                  <c:v>0.38461538461538458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0188432"/>
        <c:axId val="180188824"/>
      </c:barChart>
      <c:catAx>
        <c:axId val="18018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88824"/>
        <c:crosses val="autoZero"/>
        <c:auto val="1"/>
        <c:lblAlgn val="ctr"/>
        <c:lblOffset val="100"/>
        <c:noMultiLvlLbl val="0"/>
      </c:catAx>
      <c:valAx>
        <c:axId val="18018882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018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Plan1!$C$303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64884072111073E-4"/>
                  <c:y val="2.3344968823999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99795097296E-2"/>
                  <c:y val="4.26197533633970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1373675517E-2"/>
                  <c:y val="4.28165729858355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395826660249168E-2"/>
                  <c:y val="3.9926851361593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Plan1!$B$304:$B$307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Plan1!$C$304:$C$307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2.7777777777777776E-2</c:v>
                </c:pt>
                <c:pt idx="2">
                  <c:v>2.9585798816568046E-2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Plan1!$D$303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81846452073508E-2"/>
                  <c:y val="-3.10608668664292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543008677040869E-3"/>
                  <c:y val="-4.266548832768624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0038622157644531E-3"/>
                  <c:y val="-1.3919356743415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960600032389851E-3"/>
                  <c:y val="-3.72337218226543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Plan1!$B$304:$B$307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Plan1!$D$304:$D$307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0.12152777777777779</c:v>
                </c:pt>
                <c:pt idx="2">
                  <c:v>6.5088757396449703E-2</c:v>
                </c:pt>
                <c:pt idx="3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Plan1!$E$303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Plan1!$B$304:$B$307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Plan1!$E$304:$E$307</c:f>
              <c:numCache>
                <c:formatCode>###0.0%</c:formatCode>
                <c:ptCount val="4"/>
                <c:pt idx="0">
                  <c:v>0.18260869565217391</c:v>
                </c:pt>
                <c:pt idx="1">
                  <c:v>0.22916666666666669</c:v>
                </c:pt>
                <c:pt idx="2">
                  <c:v>0.15976331360946747</c:v>
                </c:pt>
                <c:pt idx="3">
                  <c:v>4.8076923076923073E-2</c:v>
                </c:pt>
              </c:numCache>
            </c:numRef>
          </c:val>
        </c:ser>
        <c:ser>
          <c:idx val="3"/>
          <c:order val="3"/>
          <c:tx>
            <c:strRef>
              <c:f>Plan1!$F$303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Plan1!$B$304:$B$307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Plan1!$F$304:$F$307</c:f>
              <c:numCache>
                <c:formatCode>###0.0%</c:formatCode>
                <c:ptCount val="4"/>
                <c:pt idx="0">
                  <c:v>0.33913043478260868</c:v>
                </c:pt>
                <c:pt idx="1">
                  <c:v>0.43055555555555558</c:v>
                </c:pt>
                <c:pt idx="2">
                  <c:v>0.49112426035502954</c:v>
                </c:pt>
                <c:pt idx="3">
                  <c:v>0.49038461538461542</c:v>
                </c:pt>
              </c:numCache>
            </c:numRef>
          </c:val>
        </c:ser>
        <c:ser>
          <c:idx val="4"/>
          <c:order val="4"/>
          <c:tx>
            <c:strRef>
              <c:f>Plan1!$G$303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Plan1!$B$304:$B$307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Plan1!$G$304:$G$307</c:f>
              <c:numCache>
                <c:formatCode>###0.0%</c:formatCode>
                <c:ptCount val="4"/>
                <c:pt idx="0">
                  <c:v>0.4</c:v>
                </c:pt>
                <c:pt idx="1">
                  <c:v>0.19097222222222221</c:v>
                </c:pt>
                <c:pt idx="2">
                  <c:v>0.25443786982248523</c:v>
                </c:pt>
                <c:pt idx="3">
                  <c:v>0.41346153846153849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0189608"/>
        <c:axId val="180190000"/>
      </c:barChart>
      <c:catAx>
        <c:axId val="180189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90000"/>
        <c:crosses val="autoZero"/>
        <c:auto val="1"/>
        <c:lblAlgn val="ctr"/>
        <c:lblOffset val="100"/>
        <c:noMultiLvlLbl val="0"/>
      </c:catAx>
      <c:valAx>
        <c:axId val="18019000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018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Plan1!$B$33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0683638245927451E-17"/>
                  <c:y val="5.90710720115587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444874038220977E-3"/>
                  <c:y val="5.6775936186232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949306568040174E-4"/>
                  <c:y val="5.974502828401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5469105967419608E-17"/>
                  <c:y val="6.9632644485544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Plan1!$A$34:$A$37</c:f>
              <c:strCache>
                <c:ptCount val="4"/>
                <c:pt idx="0">
                  <c:v>Como você se sente em relação ao respeito à variedade de crenças religiosas, orientação sexual, raça etc. no seu</c:v>
                </c:pt>
                <c:pt idx="1">
                  <c:v>Em relação ao seu relacionamento com colegas e chefes no seu trabalho, como você se sente?</c:v>
                </c:pt>
                <c:pt idx="2">
                  <c:v>Em relação ao comprometimento da sua equipe e colegas com o trabalho, como você se sente?</c:v>
                </c:pt>
                <c:pt idx="3">
                  <c:v>O quanto você está satisfeito com a valorização de suas ideias e iniciativas no trabalho?</c:v>
                </c:pt>
              </c:strCache>
            </c:strRef>
          </c:cat>
          <c:val>
            <c:numRef>
              <c:f>Plan1!$B$34:$B$37</c:f>
              <c:numCache>
                <c:formatCode>###0.00</c:formatCode>
                <c:ptCount val="4"/>
                <c:pt idx="0">
                  <c:v>88.47826086956519</c:v>
                </c:pt>
                <c:pt idx="1">
                  <c:v>84.782608695652144</c:v>
                </c:pt>
                <c:pt idx="2">
                  <c:v>80.652173913043498</c:v>
                </c:pt>
                <c:pt idx="3">
                  <c:v>75.434782608695613</c:v>
                </c:pt>
              </c:numCache>
            </c:numRef>
          </c:val>
        </c:ser>
        <c:ser>
          <c:idx val="1"/>
          <c:order val="1"/>
          <c:tx>
            <c:strRef>
              <c:f>Plan1!$C$33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60082067808283E-3"/>
                  <c:y val="5.702091150557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217629464019001E-3"/>
                  <c:y val="5.3868033089432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547396210506E-3"/>
                  <c:y val="5.7020911505571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093821193483922E-16"/>
                  <c:y val="6.4062032926700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Plan1!$A$34:$A$37</c:f>
              <c:strCache>
                <c:ptCount val="4"/>
                <c:pt idx="0">
                  <c:v>Como você se sente em relação ao respeito à variedade de crenças religiosas, orientação sexual, raça etc. no seu</c:v>
                </c:pt>
                <c:pt idx="1">
                  <c:v>Em relação ao seu relacionamento com colegas e chefes no seu trabalho, como você se sente?</c:v>
                </c:pt>
                <c:pt idx="2">
                  <c:v>Em relação ao comprometimento da sua equipe e colegas com o trabalho, como você se sente?</c:v>
                </c:pt>
                <c:pt idx="3">
                  <c:v>O quanto você está satisfeito com a valorização de suas ideias e iniciativas no trabalho?</c:v>
                </c:pt>
              </c:strCache>
            </c:strRef>
          </c:cat>
          <c:val>
            <c:numRef>
              <c:f>Plan1!$C$34:$C$37</c:f>
              <c:numCache>
                <c:formatCode>###0.00</c:formatCode>
                <c:ptCount val="4"/>
                <c:pt idx="0">
                  <c:v>81.163194444444471</c:v>
                </c:pt>
                <c:pt idx="1">
                  <c:v>74.739583333333329</c:v>
                </c:pt>
                <c:pt idx="2">
                  <c:v>67.361111111111086</c:v>
                </c:pt>
                <c:pt idx="3">
                  <c:v>65.885416666666686</c:v>
                </c:pt>
              </c:numCache>
            </c:numRef>
          </c:val>
        </c:ser>
        <c:ser>
          <c:idx val="2"/>
          <c:order val="2"/>
          <c:tx>
            <c:strRef>
              <c:f>Plan1!$D$33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260082067808497E-3"/>
                  <c:y val="5.937745564729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746532840286345E-5"/>
                  <c:y val="6.451908625302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217629464019001E-3"/>
                  <c:y val="6.4029135614345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7093821193483922E-16"/>
                  <c:y val="6.1276727147278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Plan1!$A$34:$A$37</c:f>
              <c:strCache>
                <c:ptCount val="4"/>
                <c:pt idx="0">
                  <c:v>Como você se sente em relação ao respeito à variedade de crenças religiosas, orientação sexual, raça etc. no seu</c:v>
                </c:pt>
                <c:pt idx="1">
                  <c:v>Em relação ao seu relacionamento com colegas e chefes no seu trabalho, como você se sente?</c:v>
                </c:pt>
                <c:pt idx="2">
                  <c:v>Em relação ao comprometimento da sua equipe e colegas com o trabalho, como você se sente?</c:v>
                </c:pt>
                <c:pt idx="3">
                  <c:v>O quanto você está satisfeito com a valorização de suas ideias e iniciativas no trabalho?</c:v>
                </c:pt>
              </c:strCache>
            </c:strRef>
          </c:cat>
          <c:val>
            <c:numRef>
              <c:f>Plan1!$D$34:$D$37</c:f>
              <c:numCache>
                <c:formatCode>###0.00</c:formatCode>
                <c:ptCount val="4"/>
                <c:pt idx="0">
                  <c:v>80.769230769230788</c:v>
                </c:pt>
                <c:pt idx="1">
                  <c:v>78.846153846153797</c:v>
                </c:pt>
                <c:pt idx="2">
                  <c:v>73.076923076923123</c:v>
                </c:pt>
                <c:pt idx="3">
                  <c:v>71.893491124260436</c:v>
                </c:pt>
              </c:numCache>
            </c:numRef>
          </c:val>
        </c:ser>
        <c:ser>
          <c:idx val="3"/>
          <c:order val="3"/>
          <c:tx>
            <c:strRef>
              <c:f>Plan1!$E$33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8651514110036245E-4"/>
                  <c:y val="6.154999415524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260082067808497E-3"/>
                  <c:y val="6.1611402471640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55012724612515E-3"/>
                  <c:y val="6.1276727147278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Plan1!$A$34:$A$37</c:f>
              <c:strCache>
                <c:ptCount val="4"/>
                <c:pt idx="0">
                  <c:v>Como você se sente em relação ao respeito à variedade de crenças religiosas, orientação sexual, raça etc. no seu</c:v>
                </c:pt>
                <c:pt idx="1">
                  <c:v>Em relação ao seu relacionamento com colegas e chefes no seu trabalho, como você se sente?</c:v>
                </c:pt>
                <c:pt idx="2">
                  <c:v>Em relação ao comprometimento da sua equipe e colegas com o trabalho, como você se sente?</c:v>
                </c:pt>
                <c:pt idx="3">
                  <c:v>O quanto você está satisfeito com a valorização de suas ideias e iniciativas no trabalho?</c:v>
                </c:pt>
              </c:strCache>
            </c:strRef>
          </c:cat>
          <c:val>
            <c:numRef>
              <c:f>Plan1!$E$34:$E$37</c:f>
              <c:numCache>
                <c:formatCode>###0.00</c:formatCode>
                <c:ptCount val="4"/>
                <c:pt idx="0">
                  <c:v>88.701923076923052</c:v>
                </c:pt>
                <c:pt idx="1">
                  <c:v>87.259615384615401</c:v>
                </c:pt>
                <c:pt idx="2">
                  <c:v>77.644230769230759</c:v>
                </c:pt>
                <c:pt idx="3">
                  <c:v>81.490384615384656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0731648"/>
        <c:axId val="180732040"/>
        <c:axId val="0"/>
      </c:bar3DChart>
      <c:catAx>
        <c:axId val="18073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32040"/>
        <c:crosses val="autoZero"/>
        <c:auto val="1"/>
        <c:lblAlgn val="ctr"/>
        <c:lblOffset val="100"/>
        <c:noMultiLvlLbl val="0"/>
      </c:catAx>
      <c:valAx>
        <c:axId val="180732040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073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Plan1!$C$313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04586781145835E-2"/>
                  <c:y val="3.51202657776315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043046746429029E-2"/>
                  <c:y val="3.703698521034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Plan1!$B$314:$B$317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Plan1!$C$314:$C$317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1.0416666666666668E-2</c:v>
                </c:pt>
                <c:pt idx="2" formatCode="####.0%">
                  <c:v>5.9171597633136093E-3</c:v>
                </c:pt>
              </c:numCache>
            </c:numRef>
          </c:val>
        </c:ser>
        <c:ser>
          <c:idx val="1"/>
          <c:order val="1"/>
          <c:tx>
            <c:strRef>
              <c:f>Plan1!$D$313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89505630482937E-2"/>
                  <c:y val="-3.39505503411428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66939934067078E-2"/>
                  <c:y val="-3.64145207501758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983372250421886E-3"/>
                  <c:y val="3.68858585823249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Plan1!$B$314:$B$317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Plan1!$D$314:$D$317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2.7777777777777776E-2</c:v>
                </c:pt>
                <c:pt idx="2">
                  <c:v>2.9585798816568046E-2</c:v>
                </c:pt>
                <c:pt idx="3">
                  <c:v>3.8461538461538464E-2</c:v>
                </c:pt>
              </c:numCache>
            </c:numRef>
          </c:val>
        </c:ser>
        <c:ser>
          <c:idx val="2"/>
          <c:order val="2"/>
          <c:tx>
            <c:strRef>
              <c:f>Plan1!$E$313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207493036235535E-3"/>
                  <c:y val="-1.48094766657454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Plan1!$B$314:$B$317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Plan1!$E$314:$E$317</c:f>
              <c:numCache>
                <c:formatCode>###0.0%</c:formatCode>
                <c:ptCount val="4"/>
                <c:pt idx="0">
                  <c:v>0.13043478260869565</c:v>
                </c:pt>
                <c:pt idx="1">
                  <c:v>7.9861111111111105E-2</c:v>
                </c:pt>
                <c:pt idx="2">
                  <c:v>0.10059171597633138</c:v>
                </c:pt>
                <c:pt idx="3">
                  <c:v>3.8461538461538464E-2</c:v>
                </c:pt>
              </c:numCache>
            </c:numRef>
          </c:val>
        </c:ser>
        <c:ser>
          <c:idx val="3"/>
          <c:order val="3"/>
          <c:tx>
            <c:strRef>
              <c:f>Plan1!$F$313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Plan1!$B$314:$B$317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Plan1!$F$314:$F$317</c:f>
              <c:numCache>
                <c:formatCode>###0.0%</c:formatCode>
                <c:ptCount val="4"/>
                <c:pt idx="0">
                  <c:v>0.36521739130434783</c:v>
                </c:pt>
                <c:pt idx="1">
                  <c:v>0.45486111111111116</c:v>
                </c:pt>
                <c:pt idx="2">
                  <c:v>0.37278106508875736</c:v>
                </c:pt>
                <c:pt idx="3">
                  <c:v>0.38461538461538458</c:v>
                </c:pt>
              </c:numCache>
            </c:numRef>
          </c:val>
        </c:ser>
        <c:ser>
          <c:idx val="4"/>
          <c:order val="4"/>
          <c:tx>
            <c:strRef>
              <c:f>Plan1!$G$313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Plan1!$B$314:$B$317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Plan1!$G$314:$G$317</c:f>
              <c:numCache>
                <c:formatCode>###0.0%</c:formatCode>
                <c:ptCount val="4"/>
                <c:pt idx="0">
                  <c:v>0.46956521739130436</c:v>
                </c:pt>
                <c:pt idx="1">
                  <c:v>0.42708333333333337</c:v>
                </c:pt>
                <c:pt idx="2">
                  <c:v>0.49112426035502954</c:v>
                </c:pt>
                <c:pt idx="3">
                  <c:v>0.53846153846153844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0732824"/>
        <c:axId val="180733216"/>
      </c:barChart>
      <c:catAx>
        <c:axId val="18073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33216"/>
        <c:crosses val="autoZero"/>
        <c:auto val="1"/>
        <c:lblAlgn val="ctr"/>
        <c:lblOffset val="100"/>
        <c:noMultiLvlLbl val="0"/>
      </c:catAx>
      <c:valAx>
        <c:axId val="180733216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073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Plan1!$C$323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Plan1!$B$324:$B$327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Plan1!$C$324:$C$327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2.0833333333333336E-2</c:v>
                </c:pt>
                <c:pt idx="2">
                  <c:v>2.9585798816568046E-2</c:v>
                </c:pt>
              </c:numCache>
            </c:numRef>
          </c:val>
        </c:ser>
        <c:ser>
          <c:idx val="1"/>
          <c:order val="1"/>
          <c:tx>
            <c:strRef>
              <c:f>Plan1!$D$323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832555371184296E-4"/>
                  <c:y val="-2.50479196795369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9414253180967696E-3"/>
                  <c:y val="-3.79945868228884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485386948955283E-3"/>
                  <c:y val="-1.03286391558752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156293843379E-2"/>
                  <c:y val="3.703397337621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Plan1!$B$324:$B$327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Plan1!$D$324:$D$327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0.1076388888888889</c:v>
                </c:pt>
                <c:pt idx="2">
                  <c:v>7.1005917159763315E-2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Plan1!$E$323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2.0773178158393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Plan1!$B$324:$B$327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Plan1!$E$324:$E$327</c:f>
              <c:numCache>
                <c:formatCode>###0.0%</c:formatCode>
                <c:ptCount val="4"/>
                <c:pt idx="0">
                  <c:v>0.18260869565217391</c:v>
                </c:pt>
                <c:pt idx="1">
                  <c:v>0.22916666666666669</c:v>
                </c:pt>
                <c:pt idx="2">
                  <c:v>0.11834319526627218</c:v>
                </c:pt>
                <c:pt idx="3">
                  <c:v>5.7692307692307689E-2</c:v>
                </c:pt>
              </c:numCache>
            </c:numRef>
          </c:val>
        </c:ser>
        <c:ser>
          <c:idx val="3"/>
          <c:order val="3"/>
          <c:tx>
            <c:strRef>
              <c:f>Plan1!$F$323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Plan1!$B$324:$B$327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Plan1!$F$324:$F$327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0.36458333333333337</c:v>
                </c:pt>
                <c:pt idx="2">
                  <c:v>0.46153846153846151</c:v>
                </c:pt>
                <c:pt idx="3">
                  <c:v>0.43269230769230765</c:v>
                </c:pt>
              </c:numCache>
            </c:numRef>
          </c:val>
        </c:ser>
        <c:ser>
          <c:idx val="4"/>
          <c:order val="4"/>
          <c:tx>
            <c:strRef>
              <c:f>Plan1!$G$323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Plan1!$B$324:$B$327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Plan1!$G$324:$G$327</c:f>
              <c:numCache>
                <c:formatCode>###0.0%</c:formatCode>
                <c:ptCount val="4"/>
                <c:pt idx="0">
                  <c:v>0.42608695652173911</c:v>
                </c:pt>
                <c:pt idx="1">
                  <c:v>0.27777777777777779</c:v>
                </c:pt>
                <c:pt idx="2">
                  <c:v>0.31952662721893493</c:v>
                </c:pt>
                <c:pt idx="3">
                  <c:v>0.49038461538461542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0734000"/>
        <c:axId val="180734392"/>
      </c:barChart>
      <c:catAx>
        <c:axId val="18073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734392"/>
        <c:crosses val="autoZero"/>
        <c:auto val="1"/>
        <c:lblAlgn val="ctr"/>
        <c:lblOffset val="100"/>
        <c:noMultiLvlLbl val="0"/>
      </c:catAx>
      <c:valAx>
        <c:axId val="18073439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073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Plan1!$C$333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Plan1!$B$334:$B$337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Plan1!$C$334:$C$337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1.7361111111111112E-2</c:v>
                </c:pt>
                <c:pt idx="2">
                  <c:v>1.1834319526627219E-2</c:v>
                </c:pt>
              </c:numCache>
            </c:numRef>
          </c:val>
        </c:ser>
        <c:ser>
          <c:idx val="1"/>
          <c:order val="1"/>
          <c:tx>
            <c:strRef>
              <c:f>Plan1!$D$333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779056994233133E-4"/>
                  <c:y val="-3.09944153116177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543527217018239E-3"/>
                  <c:y val="-1.8648836880172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388814276327765E-4"/>
                  <c:y val="-3.11245353852113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Plan1!$B$334:$B$337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Plan1!$D$334:$D$337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8.6805555555555552E-2</c:v>
                </c:pt>
                <c:pt idx="2">
                  <c:v>5.9171597633136092E-2</c:v>
                </c:pt>
              </c:numCache>
            </c:numRef>
          </c:val>
        </c:ser>
        <c:ser>
          <c:idx val="2"/>
          <c:order val="2"/>
          <c:tx>
            <c:strRef>
              <c:f>Plan1!$E$333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Plan1!$B$334:$B$337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Plan1!$E$334:$E$337</c:f>
              <c:numCache>
                <c:formatCode>###0.0%</c:formatCode>
                <c:ptCount val="4"/>
                <c:pt idx="0">
                  <c:v>0.12173913043478261</c:v>
                </c:pt>
                <c:pt idx="1">
                  <c:v>0.1388888888888889</c:v>
                </c:pt>
                <c:pt idx="2">
                  <c:v>0.13017751479289941</c:v>
                </c:pt>
                <c:pt idx="3">
                  <c:v>0.11538461538461538</c:v>
                </c:pt>
              </c:numCache>
            </c:numRef>
          </c:val>
        </c:ser>
        <c:ser>
          <c:idx val="3"/>
          <c:order val="3"/>
          <c:tx>
            <c:strRef>
              <c:f>Plan1!$F$333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Plan1!$B$334:$B$337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Plan1!$F$334:$F$337</c:f>
              <c:numCache>
                <c:formatCode>###0.0%</c:formatCode>
                <c:ptCount val="4"/>
                <c:pt idx="0">
                  <c:v>0.37391304347826088</c:v>
                </c:pt>
                <c:pt idx="1">
                  <c:v>0.52777777777777779</c:v>
                </c:pt>
                <c:pt idx="2">
                  <c:v>0.49704142011834324</c:v>
                </c:pt>
                <c:pt idx="3">
                  <c:v>0.39423076923076922</c:v>
                </c:pt>
              </c:numCache>
            </c:numRef>
          </c:val>
        </c:ser>
        <c:ser>
          <c:idx val="4"/>
          <c:order val="4"/>
          <c:tx>
            <c:strRef>
              <c:f>Plan1!$G$333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Plan1!$B$334:$B$337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Plan1!$G$334:$G$337</c:f>
              <c:numCache>
                <c:formatCode>###0.0%</c:formatCode>
                <c:ptCount val="4"/>
                <c:pt idx="0">
                  <c:v>0.44347826086956521</c:v>
                </c:pt>
                <c:pt idx="1">
                  <c:v>0.22916666666666669</c:v>
                </c:pt>
                <c:pt idx="2">
                  <c:v>0.30177514792899407</c:v>
                </c:pt>
                <c:pt idx="3">
                  <c:v>0.49038461538461542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0735176"/>
        <c:axId val="181219104"/>
      </c:barChart>
      <c:catAx>
        <c:axId val="180735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219104"/>
        <c:crosses val="autoZero"/>
        <c:auto val="1"/>
        <c:lblAlgn val="ctr"/>
        <c:lblOffset val="100"/>
        <c:noMultiLvlLbl val="0"/>
      </c:catAx>
      <c:valAx>
        <c:axId val="18121910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0735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Plan1!$C$40</c:f>
              <c:strCache>
                <c:ptCount val="1"/>
                <c:pt idx="0">
                  <c:v>Péssimo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Plan1!$B$41:$B$44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Plan1!$C$41:$C$44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1.7361111111111112E-2</c:v>
                </c:pt>
                <c:pt idx="2" formatCode="####.0%">
                  <c:v>5.9171597633136093E-3</c:v>
                </c:pt>
              </c:numCache>
            </c:numRef>
          </c:val>
        </c:ser>
        <c:ser>
          <c:idx val="1"/>
          <c:order val="1"/>
          <c:tx>
            <c:strRef>
              <c:f>Plan1!$D$40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3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454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Plan1!$B$41:$B$44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Plan1!$D$41:$D$44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6.25E-2</c:v>
                </c:pt>
                <c:pt idx="2">
                  <c:v>1.7751479289940829E-2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Plan1!$E$40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Plan1!$B$41:$B$44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Plan1!$E$41:$E$44</c:f>
              <c:numCache>
                <c:formatCode>###0.0%</c:formatCode>
                <c:ptCount val="4"/>
                <c:pt idx="0">
                  <c:v>0.14782608695652175</c:v>
                </c:pt>
                <c:pt idx="1">
                  <c:v>0.2326388888888889</c:v>
                </c:pt>
                <c:pt idx="2">
                  <c:v>0.11242603550295857</c:v>
                </c:pt>
                <c:pt idx="3">
                  <c:v>0.11538461538461538</c:v>
                </c:pt>
              </c:numCache>
            </c:numRef>
          </c:val>
        </c:ser>
        <c:ser>
          <c:idx val="3"/>
          <c:order val="3"/>
          <c:tx>
            <c:strRef>
              <c:f>Plan1!$F$40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Plan1!$B$41:$B$44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Plan1!$F$41:$F$44</c:f>
              <c:numCache>
                <c:formatCode>###0.0%</c:formatCode>
                <c:ptCount val="4"/>
                <c:pt idx="0">
                  <c:v>0.45217391304347826</c:v>
                </c:pt>
                <c:pt idx="1">
                  <c:v>0.53472222222222221</c:v>
                </c:pt>
                <c:pt idx="2">
                  <c:v>0.52662721893491127</c:v>
                </c:pt>
                <c:pt idx="3">
                  <c:v>0.55769230769230771</c:v>
                </c:pt>
              </c:numCache>
            </c:numRef>
          </c:val>
        </c:ser>
        <c:ser>
          <c:idx val="4"/>
          <c:order val="4"/>
          <c:tx>
            <c:strRef>
              <c:f>Plan1!$G$40</c:f>
              <c:strCache>
                <c:ptCount val="1"/>
                <c:pt idx="0">
                  <c:v> Excelente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Plan1!$B$41:$B$44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Plan1!$G$41:$G$44</c:f>
              <c:numCache>
                <c:formatCode>###0.0%</c:formatCode>
                <c:ptCount val="4"/>
                <c:pt idx="0">
                  <c:v>0.36521739130434783</c:v>
                </c:pt>
                <c:pt idx="1">
                  <c:v>0.15277777777777779</c:v>
                </c:pt>
                <c:pt idx="2">
                  <c:v>0.33727810650887574</c:v>
                </c:pt>
                <c:pt idx="3">
                  <c:v>0.31730769230769229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7778704"/>
        <c:axId val="174542040"/>
      </c:barChart>
      <c:catAx>
        <c:axId val="9777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542040"/>
        <c:crosses val="autoZero"/>
        <c:auto val="1"/>
        <c:lblAlgn val="ctr"/>
        <c:lblOffset val="100"/>
        <c:noMultiLvlLbl val="0"/>
      </c:catAx>
      <c:valAx>
        <c:axId val="17454204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9777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Plan1!$C$343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01735016027568E-2"/>
                  <c:y val="3.52944869187733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Plan1!$B$344:$B$347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Plan1!$C$344:$C$347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2.0833333333333336E-2</c:v>
                </c:pt>
                <c:pt idx="2">
                  <c:v>2.3668639053254437E-2</c:v>
                </c:pt>
              </c:numCache>
            </c:numRef>
          </c:val>
        </c:ser>
        <c:ser>
          <c:idx val="1"/>
          <c:order val="1"/>
          <c:tx>
            <c:strRef>
              <c:f>Plan1!$D$343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88544007223328E-2"/>
                  <c:y val="-3.69704209999676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389272477205505E-3"/>
                  <c:y val="-2.7644827527169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02327136585128E-2"/>
                  <c:y val="-3.703700180909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576135126536009E-2"/>
                  <c:y val="4.44341297032207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Plan1!$B$344:$B$347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Plan1!$D$344:$D$347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5.5555555555555552E-2</c:v>
                </c:pt>
                <c:pt idx="2">
                  <c:v>3.5502958579881658E-2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Plan1!$E$343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Plan1!$B$344:$B$347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Plan1!$E$344:$E$347</c:f>
              <c:numCache>
                <c:formatCode>###0.0%</c:formatCode>
                <c:ptCount val="4"/>
                <c:pt idx="0">
                  <c:v>8.6956521739130432E-2</c:v>
                </c:pt>
                <c:pt idx="1">
                  <c:v>0.15625</c:v>
                </c:pt>
                <c:pt idx="2">
                  <c:v>0.13017751479289941</c:v>
                </c:pt>
                <c:pt idx="3">
                  <c:v>7.6923076923076927E-2</c:v>
                </c:pt>
              </c:numCache>
            </c:numRef>
          </c:val>
        </c:ser>
        <c:ser>
          <c:idx val="3"/>
          <c:order val="3"/>
          <c:tx>
            <c:strRef>
              <c:f>Plan1!$F$343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Plan1!$B$344:$B$347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Plan1!$F$344:$F$347</c:f>
              <c:numCache>
                <c:formatCode>###0.0%</c:formatCode>
                <c:ptCount val="4"/>
                <c:pt idx="0">
                  <c:v>0.39130434782608697</c:v>
                </c:pt>
                <c:pt idx="1">
                  <c:v>0.43402777777777779</c:v>
                </c:pt>
                <c:pt idx="2">
                  <c:v>0.40828402366863903</c:v>
                </c:pt>
                <c:pt idx="3">
                  <c:v>0.41346153846153849</c:v>
                </c:pt>
              </c:numCache>
            </c:numRef>
          </c:val>
        </c:ser>
        <c:ser>
          <c:idx val="4"/>
          <c:order val="4"/>
          <c:tx>
            <c:strRef>
              <c:f>Plan1!$G$343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Plan1!$B$344:$B$347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Plan1!$G$344:$G$347</c:f>
              <c:numCache>
                <c:formatCode>###0.0%</c:formatCode>
                <c:ptCount val="4"/>
                <c:pt idx="0">
                  <c:v>0.48695652173913045</c:v>
                </c:pt>
                <c:pt idx="1">
                  <c:v>0.33333333333333337</c:v>
                </c:pt>
                <c:pt idx="2">
                  <c:v>0.4023668639053255</c:v>
                </c:pt>
                <c:pt idx="3">
                  <c:v>0.5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1219888"/>
        <c:axId val="181220280"/>
      </c:barChart>
      <c:catAx>
        <c:axId val="181219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220280"/>
        <c:crosses val="autoZero"/>
        <c:auto val="1"/>
        <c:lblAlgn val="ctr"/>
        <c:lblOffset val="100"/>
        <c:noMultiLvlLbl val="0"/>
      </c:catAx>
      <c:valAx>
        <c:axId val="18122028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12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Plan1!$B$40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4807146482724143E-3"/>
                  <c:y val="6.3453584318770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790177039566002E-4"/>
                  <c:y val="6.473585572425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899656386773357E-4"/>
                  <c:y val="6.5216650723440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345494698763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Plan1!$A$41:$A$44</c:f>
              <c:strCache>
                <c:ptCount val="4"/>
                <c:pt idx="0">
                  <c:v>O quanto você está satisfeito com a empresa por ela respeitar os direitos do trabalhador?</c:v>
                </c:pt>
                <c:pt idx="1">
                  <c:v>O quanto você está satisfeito com sua liberdade de expressão (oportunidade de dar suas opiniões) no seu trabalho?</c:v>
                </c:pt>
                <c:pt idx="2">
                  <c:v>O quanto você está satisfeito com as normas e regras do seu trabalho?</c:v>
                </c:pt>
                <c:pt idx="3">
                  <c:v>Em relação ao respeito à sua individualidade (características individuais e particularidades) no trabalho, como voc</c:v>
                </c:pt>
              </c:strCache>
            </c:strRef>
          </c:cat>
          <c:val>
            <c:numRef>
              <c:f>Plan1!$B$41:$B$44</c:f>
              <c:numCache>
                <c:formatCode>###0.00</c:formatCode>
                <c:ptCount val="4"/>
                <c:pt idx="0">
                  <c:v>81.304347826086996</c:v>
                </c:pt>
                <c:pt idx="1">
                  <c:v>77.608695652173935</c:v>
                </c:pt>
                <c:pt idx="2">
                  <c:v>79.782608695652186</c:v>
                </c:pt>
                <c:pt idx="3">
                  <c:v>82.826086956521706</c:v>
                </c:pt>
              </c:numCache>
            </c:numRef>
          </c:val>
        </c:ser>
        <c:ser>
          <c:idx val="1"/>
          <c:order val="1"/>
          <c:tx>
            <c:strRef>
              <c:f>Plan1!$C$40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312416522230711E-3"/>
                  <c:y val="6.537699142699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270729437199015E-3"/>
                  <c:y val="6.1530858544978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399341569381E-3"/>
                  <c:y val="5.6724044110499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345494698763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Plan1!$A$41:$A$44</c:f>
              <c:strCache>
                <c:ptCount val="4"/>
                <c:pt idx="0">
                  <c:v>O quanto você está satisfeito com a empresa por ela respeitar os direitos do trabalhador?</c:v>
                </c:pt>
                <c:pt idx="1">
                  <c:v>O quanto você está satisfeito com sua liberdade de expressão (oportunidade de dar suas opiniões) no seu trabalho?</c:v>
                </c:pt>
                <c:pt idx="2">
                  <c:v>O quanto você está satisfeito com as normas e regras do seu trabalho?</c:v>
                </c:pt>
                <c:pt idx="3">
                  <c:v>Em relação ao respeito à sua individualidade (características individuais e particularidades) no trabalho, como voc</c:v>
                </c:pt>
              </c:strCache>
            </c:strRef>
          </c:cat>
          <c:val>
            <c:numRef>
              <c:f>Plan1!$C$41:$C$44</c:f>
              <c:numCache>
                <c:formatCode>###0.00</c:formatCode>
                <c:ptCount val="4"/>
                <c:pt idx="0">
                  <c:v>81.510416666666615</c:v>
                </c:pt>
                <c:pt idx="1">
                  <c:v>69.270833333333371</c:v>
                </c:pt>
                <c:pt idx="2">
                  <c:v>71.614583333333329</c:v>
                </c:pt>
                <c:pt idx="3">
                  <c:v>75.086805555555571</c:v>
                </c:pt>
              </c:numCache>
            </c:numRef>
          </c:val>
        </c:ser>
        <c:ser>
          <c:idx val="2"/>
          <c:order val="2"/>
          <c:tx>
            <c:strRef>
              <c:f>Plan1!$D$40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312416522230499E-3"/>
                  <c:y val="5.8486429180736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4498281933866787E-5"/>
                  <c:y val="6.8901761567468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9340348846175068E-4"/>
                  <c:y val="5.896654284548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057063121547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Plan1!$A$41:$A$44</c:f>
              <c:strCache>
                <c:ptCount val="4"/>
                <c:pt idx="0">
                  <c:v>O quanto você está satisfeito com a empresa por ela respeitar os direitos do trabalhador?</c:v>
                </c:pt>
                <c:pt idx="1">
                  <c:v>O quanto você está satisfeito com sua liberdade de expressão (oportunidade de dar suas opiniões) no seu trabalho?</c:v>
                </c:pt>
                <c:pt idx="2">
                  <c:v>O quanto você está satisfeito com as normas e regras do seu trabalho?</c:v>
                </c:pt>
                <c:pt idx="3">
                  <c:v>Em relação ao respeito à sua individualidade (características individuais e particularidades) no trabalho, como voc</c:v>
                </c:pt>
              </c:strCache>
            </c:strRef>
          </c:cat>
          <c:val>
            <c:numRef>
              <c:f>Plan1!$D$41:$D$44</c:f>
              <c:numCache>
                <c:formatCode>###0.00</c:formatCode>
                <c:ptCount val="4"/>
                <c:pt idx="0">
                  <c:v>82.840236686390512</c:v>
                </c:pt>
                <c:pt idx="1">
                  <c:v>74.26035502958581</c:v>
                </c:pt>
                <c:pt idx="2">
                  <c:v>75.443786982248525</c:v>
                </c:pt>
                <c:pt idx="3">
                  <c:v>78.254437869822439</c:v>
                </c:pt>
              </c:numCache>
            </c:numRef>
          </c:val>
        </c:ser>
        <c:ser>
          <c:idx val="3"/>
          <c:order val="3"/>
          <c:tx>
            <c:strRef>
              <c:f>Plan1!$E$40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790177039561747E-4"/>
                  <c:y val="6.2652107912473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4798683138762E-3"/>
                  <c:y val="5.992813284386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602382160908048E-3"/>
                  <c:y val="6.345494698763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Plan1!$A$41:$A$44</c:f>
              <c:strCache>
                <c:ptCount val="4"/>
                <c:pt idx="0">
                  <c:v>O quanto você está satisfeito com a empresa por ela respeitar os direitos do trabalhador?</c:v>
                </c:pt>
                <c:pt idx="1">
                  <c:v>O quanto você está satisfeito com sua liberdade de expressão (oportunidade de dar suas opiniões) no seu trabalho?</c:v>
                </c:pt>
                <c:pt idx="2">
                  <c:v>O quanto você está satisfeito com as normas e regras do seu trabalho?</c:v>
                </c:pt>
                <c:pt idx="3">
                  <c:v>Em relação ao respeito à sua individualidade (características individuais e particularidades) no trabalho, como voc</c:v>
                </c:pt>
              </c:strCache>
            </c:strRef>
          </c:cat>
          <c:val>
            <c:numRef>
              <c:f>Plan1!$E$41:$E$44</c:f>
              <c:numCache>
                <c:formatCode>###0.00</c:formatCode>
                <c:ptCount val="4"/>
                <c:pt idx="0">
                  <c:v>85.576923076923094</c:v>
                </c:pt>
                <c:pt idx="1">
                  <c:v>84.855769230769241</c:v>
                </c:pt>
                <c:pt idx="2">
                  <c:v>84.374999999999986</c:v>
                </c:pt>
                <c:pt idx="3">
                  <c:v>85.096153846153896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1221064"/>
        <c:axId val="181221456"/>
        <c:axId val="0"/>
      </c:bar3DChart>
      <c:catAx>
        <c:axId val="18122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221456"/>
        <c:crosses val="autoZero"/>
        <c:auto val="1"/>
        <c:lblAlgn val="ctr"/>
        <c:lblOffset val="100"/>
        <c:noMultiLvlLbl val="0"/>
      </c:catAx>
      <c:valAx>
        <c:axId val="181221456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122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Plan1!$C$353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334202772073284E-2"/>
                  <c:y val="3.999033627113227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41180161591122E-2"/>
                  <c:y val="3.703700180909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Plan1!$B$354:$B$357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Plan1!$C$354:$C$357</c:f>
              <c:numCache>
                <c:formatCode>###0.0%</c:formatCode>
                <c:ptCount val="4"/>
                <c:pt idx="1">
                  <c:v>1.3888888888888888E-2</c:v>
                </c:pt>
                <c:pt idx="2">
                  <c:v>1.1834319526627219E-2</c:v>
                </c:pt>
                <c:pt idx="3">
                  <c:v>2.8846153846153844E-2</c:v>
                </c:pt>
              </c:numCache>
            </c:numRef>
          </c:val>
        </c:ser>
        <c:ser>
          <c:idx val="1"/>
          <c:order val="1"/>
          <c:tx>
            <c:strRef>
              <c:f>Plan1!$D$353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98034742886952E-2"/>
                  <c:y val="3.24876302368184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333805204931403E-4"/>
                  <c:y val="-3.36846580694989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868888446509266E-3"/>
                  <c:y val="-2.49573407244372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452415512434076E-3"/>
                  <c:y val="-3.106375207589451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Plan1!$B$354:$B$357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Plan1!$D$354:$D$357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4.1666666666666671E-2</c:v>
                </c:pt>
                <c:pt idx="2">
                  <c:v>8.2840236686390525E-2</c:v>
                </c:pt>
                <c:pt idx="3">
                  <c:v>5.7692307692307689E-2</c:v>
                </c:pt>
              </c:numCache>
            </c:numRef>
          </c:val>
        </c:ser>
        <c:ser>
          <c:idx val="2"/>
          <c:order val="2"/>
          <c:tx>
            <c:strRef>
              <c:f>Plan1!$E$353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Plan1!$B$354:$B$357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Plan1!$E$354:$E$357</c:f>
              <c:numCache>
                <c:formatCode>###0.0%</c:formatCode>
                <c:ptCount val="4"/>
                <c:pt idx="0">
                  <c:v>0.18260869565217391</c:v>
                </c:pt>
                <c:pt idx="1">
                  <c:v>0.16319444444444442</c:v>
                </c:pt>
                <c:pt idx="2">
                  <c:v>0.10650887573964496</c:v>
                </c:pt>
                <c:pt idx="3">
                  <c:v>0.15384615384615385</c:v>
                </c:pt>
              </c:numCache>
            </c:numRef>
          </c:val>
        </c:ser>
        <c:ser>
          <c:idx val="3"/>
          <c:order val="3"/>
          <c:tx>
            <c:strRef>
              <c:f>Plan1!$F$353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Plan1!$B$354:$B$357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Plan1!$F$354:$F$357</c:f>
              <c:numCache>
                <c:formatCode>###0.0%</c:formatCode>
                <c:ptCount val="4"/>
                <c:pt idx="0">
                  <c:v>0.37391304347826088</c:v>
                </c:pt>
                <c:pt idx="1">
                  <c:v>0.47222222222222221</c:v>
                </c:pt>
                <c:pt idx="2">
                  <c:v>0.47337278106508873</c:v>
                </c:pt>
                <c:pt idx="3">
                  <c:v>0.44230769230769235</c:v>
                </c:pt>
              </c:numCache>
            </c:numRef>
          </c:val>
        </c:ser>
        <c:ser>
          <c:idx val="4"/>
          <c:order val="4"/>
          <c:tx>
            <c:strRef>
              <c:f>Plan1!$G$353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Plan1!$B$354:$B$357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Plan1!$G$354:$G$357</c:f>
              <c:numCache>
                <c:formatCode>###0.0%</c:formatCode>
                <c:ptCount val="4"/>
                <c:pt idx="0">
                  <c:v>0.42608695652173911</c:v>
                </c:pt>
                <c:pt idx="1">
                  <c:v>0.30902777777777779</c:v>
                </c:pt>
                <c:pt idx="2">
                  <c:v>0.32544378698224852</c:v>
                </c:pt>
                <c:pt idx="3">
                  <c:v>0.31730769230769229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1222240"/>
        <c:axId val="181222632"/>
      </c:barChart>
      <c:catAx>
        <c:axId val="181222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1222632"/>
        <c:crosses val="autoZero"/>
        <c:auto val="1"/>
        <c:lblAlgn val="ctr"/>
        <c:lblOffset val="100"/>
        <c:noMultiLvlLbl val="0"/>
      </c:catAx>
      <c:valAx>
        <c:axId val="18122263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122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Plan1!$C$363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942884362723938E-2"/>
                  <c:y val="4.11299949496619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81717560159E-2"/>
                  <c:y val="3.99086951432542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Plan1!$B$364:$B$367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Plan1!$C$364:$C$367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2.0833333333333336E-2</c:v>
                </c:pt>
                <c:pt idx="2">
                  <c:v>1.1834319526627219E-2</c:v>
                </c:pt>
                <c:pt idx="3">
                  <c:v>2.8846153846153844E-2</c:v>
                </c:pt>
              </c:numCache>
            </c:numRef>
          </c:val>
        </c:ser>
        <c:ser>
          <c:idx val="1"/>
          <c:order val="1"/>
          <c:tx>
            <c:strRef>
              <c:f>Plan1!$D$363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759161816196574E-4"/>
                  <c:y val="-3.09714969056418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715231557633366E-3"/>
                  <c:y val="-6.709701270043895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390123568253144E-2"/>
                  <c:y val="1.69079592904750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033991379658968E-3"/>
                  <c:y val="-1.92701006619390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Plan1!$B$364:$B$367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Plan1!$D$364:$D$367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9.375E-2</c:v>
                </c:pt>
                <c:pt idx="2">
                  <c:v>0.13609467455621302</c:v>
                </c:pt>
                <c:pt idx="3">
                  <c:v>9.6153846153846145E-2</c:v>
                </c:pt>
              </c:numCache>
            </c:numRef>
          </c:val>
        </c:ser>
        <c:ser>
          <c:idx val="2"/>
          <c:order val="2"/>
          <c:tx>
            <c:strRef>
              <c:f>Plan1!$E$363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Plan1!$B$364:$B$367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Plan1!$E$364:$E$367</c:f>
              <c:numCache>
                <c:formatCode>###0.0%</c:formatCode>
                <c:ptCount val="4"/>
                <c:pt idx="0">
                  <c:v>0.17391304347826086</c:v>
                </c:pt>
                <c:pt idx="1">
                  <c:v>0.2048611111111111</c:v>
                </c:pt>
                <c:pt idx="2">
                  <c:v>0.15384615384615385</c:v>
                </c:pt>
                <c:pt idx="3">
                  <c:v>0.28846153846153849</c:v>
                </c:pt>
              </c:numCache>
            </c:numRef>
          </c:val>
        </c:ser>
        <c:ser>
          <c:idx val="3"/>
          <c:order val="3"/>
          <c:tx>
            <c:strRef>
              <c:f>Plan1!$F$363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Plan1!$B$364:$B$367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Plan1!$F$364:$F$367</c:f>
              <c:numCache>
                <c:formatCode>###0.0%</c:formatCode>
                <c:ptCount val="4"/>
                <c:pt idx="0">
                  <c:v>0.37391304347826088</c:v>
                </c:pt>
                <c:pt idx="1">
                  <c:v>0.4375</c:v>
                </c:pt>
                <c:pt idx="2">
                  <c:v>0.47928994082840232</c:v>
                </c:pt>
                <c:pt idx="3">
                  <c:v>0.32692307692307693</c:v>
                </c:pt>
              </c:numCache>
            </c:numRef>
          </c:val>
        </c:ser>
        <c:ser>
          <c:idx val="4"/>
          <c:order val="4"/>
          <c:tx>
            <c:strRef>
              <c:f>Plan1!$G$363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Plan1!$B$364:$B$367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Plan1!$G$364:$G$367</c:f>
              <c:numCache>
                <c:formatCode>###0.0%</c:formatCode>
                <c:ptCount val="4"/>
                <c:pt idx="0">
                  <c:v>0.36521739130434783</c:v>
                </c:pt>
                <c:pt idx="1">
                  <c:v>0.24305555555555558</c:v>
                </c:pt>
                <c:pt idx="2">
                  <c:v>0.21893491124260353</c:v>
                </c:pt>
                <c:pt idx="3">
                  <c:v>0.25961538461538458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083760"/>
        <c:axId val="182084152"/>
      </c:barChart>
      <c:catAx>
        <c:axId val="18208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84152"/>
        <c:crosses val="autoZero"/>
        <c:auto val="1"/>
        <c:lblAlgn val="ctr"/>
        <c:lblOffset val="100"/>
        <c:noMultiLvlLbl val="0"/>
      </c:catAx>
      <c:valAx>
        <c:axId val="18208415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08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Plan1!$C$373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554094055773027E-2"/>
                  <c:y val="4.1130004597614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9327867262911681E-2"/>
                  <c:y val="4.28877712827345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85806784903097E-3"/>
                  <c:y val="4.00161385664824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Plan1!$B$374:$B$377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Plan1!$C$374:$C$377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3.125E-2</c:v>
                </c:pt>
                <c:pt idx="2">
                  <c:v>1.1834319526627219E-2</c:v>
                </c:pt>
                <c:pt idx="3">
                  <c:v>3.8461538461538464E-2</c:v>
                </c:pt>
              </c:numCache>
            </c:numRef>
          </c:val>
        </c:ser>
        <c:ser>
          <c:idx val="1"/>
          <c:order val="1"/>
          <c:tx>
            <c:strRef>
              <c:f>Plan1!$D$373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748349029609641E-2"/>
                  <c:y val="-3.09715041706934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764791819116286E-4"/>
                  <c:y val="2.22749749007759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612541120845657E-2"/>
                  <c:y val="1.690796325661259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418463425472692E-4"/>
                  <c:y val="1.58336226390309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Plan1!$B$374:$B$377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Plan1!$D$374:$D$377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7.2916666666666671E-2</c:v>
                </c:pt>
                <c:pt idx="2">
                  <c:v>0.10059171597633138</c:v>
                </c:pt>
                <c:pt idx="3">
                  <c:v>6.7307692307692304E-2</c:v>
                </c:pt>
              </c:numCache>
            </c:numRef>
          </c:val>
        </c:ser>
        <c:ser>
          <c:idx val="2"/>
          <c:order val="2"/>
          <c:tx>
            <c:strRef>
              <c:f>Plan1!$E$373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Plan1!$B$374:$B$377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Plan1!$E$374:$E$377</c:f>
              <c:numCache>
                <c:formatCode>###0.0%</c:formatCode>
                <c:ptCount val="4"/>
                <c:pt idx="0">
                  <c:v>0.15652173913043479</c:v>
                </c:pt>
                <c:pt idx="1">
                  <c:v>0.11805555555555555</c:v>
                </c:pt>
                <c:pt idx="2">
                  <c:v>0.1893491124260355</c:v>
                </c:pt>
                <c:pt idx="3">
                  <c:v>0.28846153846153849</c:v>
                </c:pt>
              </c:numCache>
            </c:numRef>
          </c:val>
        </c:ser>
        <c:ser>
          <c:idx val="3"/>
          <c:order val="3"/>
          <c:tx>
            <c:strRef>
              <c:f>Plan1!$F$373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Plan1!$B$374:$B$377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Plan1!$F$374:$F$377</c:f>
              <c:numCache>
                <c:formatCode>###0.0%</c:formatCode>
                <c:ptCount val="4"/>
                <c:pt idx="0">
                  <c:v>0.35652173913043478</c:v>
                </c:pt>
                <c:pt idx="1">
                  <c:v>0.46180555555555558</c:v>
                </c:pt>
                <c:pt idx="2">
                  <c:v>0.46153846153846151</c:v>
                </c:pt>
                <c:pt idx="3">
                  <c:v>0.35576923076923078</c:v>
                </c:pt>
              </c:numCache>
            </c:numRef>
          </c:val>
        </c:ser>
        <c:ser>
          <c:idx val="4"/>
          <c:order val="4"/>
          <c:tx>
            <c:strRef>
              <c:f>Plan1!$G$373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Plan1!$B$374:$B$377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Plan1!$G$374:$G$377</c:f>
              <c:numCache>
                <c:formatCode>###0.0%</c:formatCode>
                <c:ptCount val="4"/>
                <c:pt idx="0">
                  <c:v>0.42608695652173911</c:v>
                </c:pt>
                <c:pt idx="1">
                  <c:v>0.31597222222222221</c:v>
                </c:pt>
                <c:pt idx="2">
                  <c:v>0.23668639053254437</c:v>
                </c:pt>
                <c:pt idx="3">
                  <c:v>0.25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084936"/>
        <c:axId val="182085328"/>
      </c:barChart>
      <c:catAx>
        <c:axId val="182084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85328"/>
        <c:crosses val="autoZero"/>
        <c:auto val="1"/>
        <c:lblAlgn val="ctr"/>
        <c:lblOffset val="100"/>
        <c:noMultiLvlLbl val="0"/>
      </c:catAx>
      <c:valAx>
        <c:axId val="18208532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084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Plan1!$B$47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94396044235539E-3"/>
                  <c:y val="6.56713136929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889229265637348E-3"/>
                  <c:y val="6.4493344590513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9708557960513275E-4"/>
                  <c:y val="5.9266222640334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Plan1!$A$48:$A$50</c:f>
              <c:strCache>
                <c:ptCount val="3"/>
                <c:pt idx="0">
                  <c:v>O quanto você está satisfeito com a influência do trabalho sobre sua vida/rotina familiar?</c:v>
                </c:pt>
                <c:pt idx="1">
                  <c:v>O quanto você está satisfeito com a influência do trabalho sobre sua possibilidade de lazer?</c:v>
                </c:pt>
                <c:pt idx="2">
                  <c:v>O quanto você está satisfeito com seus horários de trabalho e de descanso?</c:v>
                </c:pt>
              </c:strCache>
            </c:strRef>
          </c:cat>
          <c:val>
            <c:numRef>
              <c:f>Plan1!$B$48:$B$50</c:f>
              <c:numCache>
                <c:formatCode>###0.00</c:formatCode>
                <c:ptCount val="3"/>
                <c:pt idx="0">
                  <c:v>80.217391304347828</c:v>
                </c:pt>
                <c:pt idx="1">
                  <c:v>74.56521739130433</c:v>
                </c:pt>
                <c:pt idx="2">
                  <c:v>78.043478260869591</c:v>
                </c:pt>
              </c:numCache>
            </c:numRef>
          </c:val>
        </c:ser>
        <c:ser>
          <c:idx val="1"/>
          <c:order val="1"/>
          <c:tx>
            <c:strRef>
              <c:f>Plan1!$C$47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917065088659454E-3"/>
                  <c:y val="6.537682141733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872224357610074E-3"/>
                  <c:y val="6.4051606177102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65523231520319E-5"/>
                  <c:y val="6.2431898661265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Plan1!$A$48:$A$50</c:f>
              <c:strCache>
                <c:ptCount val="3"/>
                <c:pt idx="0">
                  <c:v>O quanto você está satisfeito com a influência do trabalho sobre sua vida/rotina familiar?</c:v>
                </c:pt>
                <c:pt idx="1">
                  <c:v>O quanto você está satisfeito com a influência do trabalho sobre sua possibilidade de lazer?</c:v>
                </c:pt>
                <c:pt idx="2">
                  <c:v>O quanto você está satisfeito com seus horários de trabalho e de descanso?</c:v>
                </c:pt>
              </c:strCache>
            </c:strRef>
          </c:cat>
          <c:val>
            <c:numRef>
              <c:f>Plan1!$C$48:$C$50</c:f>
              <c:numCache>
                <c:formatCode>###0.00</c:formatCode>
                <c:ptCount val="3"/>
                <c:pt idx="0">
                  <c:v>75.520833333333329</c:v>
                </c:pt>
                <c:pt idx="1">
                  <c:v>69.704861111111086</c:v>
                </c:pt>
                <c:pt idx="2">
                  <c:v>73.958333333333272</c:v>
                </c:pt>
              </c:numCache>
            </c:numRef>
          </c:val>
        </c:ser>
        <c:ser>
          <c:idx val="2"/>
          <c:order val="2"/>
          <c:tx>
            <c:strRef>
              <c:f>Plan1!$D$47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3917065088659454E-3"/>
                  <c:y val="6.6775543784624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865523231520319E-5"/>
                  <c:y val="6.817426615191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928263915254686E-3"/>
                  <c:y val="6.6407312498275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Plan1!$A$48:$A$50</c:f>
              <c:strCache>
                <c:ptCount val="3"/>
                <c:pt idx="0">
                  <c:v>O quanto você está satisfeito com a influência do trabalho sobre sua vida/rotina familiar?</c:v>
                </c:pt>
                <c:pt idx="1">
                  <c:v>O quanto você está satisfeito com a influência do trabalho sobre sua possibilidade de lazer?</c:v>
                </c:pt>
                <c:pt idx="2">
                  <c:v>O quanto você está satisfeito com seus horários de trabalho e de descanso?</c:v>
                </c:pt>
              </c:strCache>
            </c:strRef>
          </c:cat>
          <c:val>
            <c:numRef>
              <c:f>Plan1!$D$48:$D$50</c:f>
              <c:numCache>
                <c:formatCode>###0.00</c:formatCode>
                <c:ptCount val="3"/>
                <c:pt idx="0">
                  <c:v>75.44378698224854</c:v>
                </c:pt>
                <c:pt idx="1">
                  <c:v>68.934911242603505</c:v>
                </c:pt>
                <c:pt idx="2">
                  <c:v>70.266272189349081</c:v>
                </c:pt>
              </c:numCache>
            </c:numRef>
          </c:val>
        </c:ser>
        <c:ser>
          <c:idx val="3"/>
          <c:order val="3"/>
          <c:tx>
            <c:strRef>
              <c:f>Plan1!$E$47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9986916190725565E-4"/>
                  <c:y val="7.0456697229708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4816238406717E-3"/>
                  <c:y val="7.0677450494573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Plan1!$A$48:$A$50</c:f>
              <c:strCache>
                <c:ptCount val="3"/>
                <c:pt idx="0">
                  <c:v>O quanto você está satisfeito com a influência do trabalho sobre sua vida/rotina familiar?</c:v>
                </c:pt>
                <c:pt idx="1">
                  <c:v>O quanto você está satisfeito com a influência do trabalho sobre sua possibilidade de lazer?</c:v>
                </c:pt>
                <c:pt idx="2">
                  <c:v>O quanto você está satisfeito com seus horários de trabalho e de descanso?</c:v>
                </c:pt>
              </c:strCache>
            </c:strRef>
          </c:cat>
          <c:val>
            <c:numRef>
              <c:f>Plan1!$E$48:$E$50</c:f>
              <c:numCache>
                <c:formatCode>###0.00</c:formatCode>
                <c:ptCount val="3"/>
                <c:pt idx="0">
                  <c:v>74.038461538461547</c:v>
                </c:pt>
                <c:pt idx="1">
                  <c:v>67.307692307692264</c:v>
                </c:pt>
                <c:pt idx="2">
                  <c:v>67.788461538461547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2086112"/>
        <c:axId val="182086504"/>
        <c:axId val="0"/>
      </c:bar3DChart>
      <c:catAx>
        <c:axId val="18208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86504"/>
        <c:crosses val="autoZero"/>
        <c:auto val="1"/>
        <c:lblAlgn val="ctr"/>
        <c:lblOffset val="100"/>
        <c:noMultiLvlLbl val="0"/>
      </c:catAx>
      <c:valAx>
        <c:axId val="182086504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208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Plan1!$C$383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27617381160689E-2"/>
                  <c:y val="4.1666788179255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04761904761904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Plan1!$B$384:$B$387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Plan1!$C$384:$C$387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1.0416666666666668E-2</c:v>
                </c:pt>
                <c:pt idx="2">
                  <c:v>1.7751479289940829E-2</c:v>
                </c:pt>
              </c:numCache>
            </c:numRef>
          </c:val>
        </c:ser>
        <c:ser>
          <c:idx val="1"/>
          <c:order val="1"/>
          <c:tx>
            <c:strRef>
              <c:f>Plan1!$D$383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455026455025972E-3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50264550264549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513227513178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904761904761904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Plan1!$B$384:$B$387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Plan1!$D$384:$D$387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2.0833333333333336E-2</c:v>
                </c:pt>
                <c:pt idx="2">
                  <c:v>1.1834319526627219E-2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Plan1!$E$383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2592592592592587E-3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Plan1!$B$384:$B$387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Plan1!$E$384:$E$387</c:f>
              <c:numCache>
                <c:formatCode>###0.0%</c:formatCode>
                <c:ptCount val="4"/>
                <c:pt idx="0">
                  <c:v>8.6956521739130432E-2</c:v>
                </c:pt>
                <c:pt idx="1">
                  <c:v>9.027777777777779E-2</c:v>
                </c:pt>
                <c:pt idx="2">
                  <c:v>2.3668639053254437E-2</c:v>
                </c:pt>
                <c:pt idx="3">
                  <c:v>4.8076923076923073E-2</c:v>
                </c:pt>
              </c:numCache>
            </c:numRef>
          </c:val>
        </c:ser>
        <c:ser>
          <c:idx val="3"/>
          <c:order val="3"/>
          <c:tx>
            <c:strRef>
              <c:f>Plan1!$F$383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Plan1!$B$384:$B$387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Plan1!$F$384:$F$387</c:f>
              <c:numCache>
                <c:formatCode>###0.0%</c:formatCode>
                <c:ptCount val="4"/>
                <c:pt idx="0">
                  <c:v>0.30434782608695654</c:v>
                </c:pt>
                <c:pt idx="1">
                  <c:v>0.4375</c:v>
                </c:pt>
                <c:pt idx="2">
                  <c:v>0.32544378698224852</c:v>
                </c:pt>
                <c:pt idx="3">
                  <c:v>0.24038461538461539</c:v>
                </c:pt>
              </c:numCache>
            </c:numRef>
          </c:val>
        </c:ser>
        <c:ser>
          <c:idx val="4"/>
          <c:order val="4"/>
          <c:tx>
            <c:strRef>
              <c:f>Plan1!$G$383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Plan1!$B$384:$B$387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Plan1!$G$384:$G$387</c:f>
              <c:numCache>
                <c:formatCode>###0.0%</c:formatCode>
                <c:ptCount val="4"/>
                <c:pt idx="0">
                  <c:v>0.54782608695652169</c:v>
                </c:pt>
                <c:pt idx="1">
                  <c:v>0.44097222222222221</c:v>
                </c:pt>
                <c:pt idx="2">
                  <c:v>0.62130177514792895</c:v>
                </c:pt>
                <c:pt idx="3">
                  <c:v>0.69230769230769229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079272"/>
        <c:axId val="182079664"/>
      </c:barChart>
      <c:catAx>
        <c:axId val="18207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79664"/>
        <c:crosses val="autoZero"/>
        <c:auto val="1"/>
        <c:lblAlgn val="ctr"/>
        <c:lblOffset val="100"/>
        <c:noMultiLvlLbl val="0"/>
      </c:catAx>
      <c:valAx>
        <c:axId val="18207966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079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Plan1!$C$393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227513227513227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550264550264549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Plan1!$B$394:$B$397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Plan1!$C$394:$C$397</c:f>
              <c:numCache>
                <c:formatCode>####.0%</c:formatCode>
                <c:ptCount val="4"/>
                <c:pt idx="1">
                  <c:v>6.9444444444444441E-3</c:v>
                </c:pt>
                <c:pt idx="2" formatCode="###0.0%">
                  <c:v>1.1834319526627219E-2</c:v>
                </c:pt>
              </c:numCache>
            </c:numRef>
          </c:val>
        </c:ser>
        <c:ser>
          <c:idx val="1"/>
          <c:order val="1"/>
          <c:tx>
            <c:strRef>
              <c:f>Plan1!$D$393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3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50264550264549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04761904761904E-2"/>
                  <c:y val="-3.7037037037037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Plan1!$B$394:$B$397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Plan1!$D$394:$D$397</c:f>
              <c:numCache>
                <c:formatCode>###0.0%</c:formatCode>
                <c:ptCount val="4"/>
                <c:pt idx="1">
                  <c:v>1.0416666666666668E-2</c:v>
                </c:pt>
                <c:pt idx="2" formatCode="####.0%">
                  <c:v>5.9171597633136093E-3</c:v>
                </c:pt>
              </c:numCache>
            </c:numRef>
          </c:val>
        </c:ser>
        <c:ser>
          <c:idx val="2"/>
          <c:order val="2"/>
          <c:tx>
            <c:strRef>
              <c:f>Plan1!$E$393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1164021164021114E-2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55026455026450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Plan1!$B$394:$B$397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Plan1!$E$394:$E$397</c:f>
              <c:numCache>
                <c:formatCode>###0.0%</c:formatCode>
                <c:ptCount val="4"/>
                <c:pt idx="0">
                  <c:v>6.0869565217391307E-2</c:v>
                </c:pt>
                <c:pt idx="1">
                  <c:v>4.1666666666666671E-2</c:v>
                </c:pt>
                <c:pt idx="2">
                  <c:v>1.1834319526627219E-2</c:v>
                </c:pt>
                <c:pt idx="3">
                  <c:v>2.8846153846153844E-2</c:v>
                </c:pt>
              </c:numCache>
            </c:numRef>
          </c:val>
        </c:ser>
        <c:ser>
          <c:idx val="3"/>
          <c:order val="3"/>
          <c:tx>
            <c:strRef>
              <c:f>Plan1!$F$393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Plan1!$B$394:$B$397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Plan1!$F$394:$F$397</c:f>
              <c:numCache>
                <c:formatCode>###0.0%</c:formatCode>
                <c:ptCount val="4"/>
                <c:pt idx="0">
                  <c:v>0.32173913043478258</c:v>
                </c:pt>
                <c:pt idx="1">
                  <c:v>0.2638888888888889</c:v>
                </c:pt>
                <c:pt idx="2">
                  <c:v>0.27810650887573962</c:v>
                </c:pt>
                <c:pt idx="3">
                  <c:v>0.21153846153846154</c:v>
                </c:pt>
              </c:numCache>
            </c:numRef>
          </c:val>
        </c:ser>
        <c:ser>
          <c:idx val="4"/>
          <c:order val="4"/>
          <c:tx>
            <c:strRef>
              <c:f>Plan1!$G$393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Plan1!$B$394:$B$397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Plan1!$G$394:$G$397</c:f>
              <c:numCache>
                <c:formatCode>###0.0%</c:formatCode>
                <c:ptCount val="4"/>
                <c:pt idx="0">
                  <c:v>0.61739130434782608</c:v>
                </c:pt>
                <c:pt idx="1">
                  <c:v>0.67708333333333326</c:v>
                </c:pt>
                <c:pt idx="2">
                  <c:v>0.69230769230769229</c:v>
                </c:pt>
                <c:pt idx="3">
                  <c:v>0.75961538461538469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080448"/>
        <c:axId val="182080840"/>
      </c:barChart>
      <c:catAx>
        <c:axId val="182080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80840"/>
        <c:crosses val="autoZero"/>
        <c:auto val="1"/>
        <c:lblAlgn val="ctr"/>
        <c:lblOffset val="100"/>
        <c:noMultiLvlLbl val="0"/>
      </c:catAx>
      <c:valAx>
        <c:axId val="18208084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08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Plan1!$C$403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904866058409366E-2"/>
                  <c:y val="4.166678817925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904761904761904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513227513227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Plan1!$B$404:$B$407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Plan1!$C$404:$C$407</c:f>
              <c:numCache>
                <c:formatCode>####.0%</c:formatCode>
                <c:ptCount val="4"/>
                <c:pt idx="0">
                  <c:v>8.6956521739130436E-3</c:v>
                </c:pt>
                <c:pt idx="1">
                  <c:v>6.9444444444444441E-3</c:v>
                </c:pt>
                <c:pt idx="2">
                  <c:v>5.9171597633136093E-3</c:v>
                </c:pt>
              </c:numCache>
            </c:numRef>
          </c:val>
        </c:ser>
        <c:ser>
          <c:idx val="1"/>
          <c:order val="1"/>
          <c:tx>
            <c:strRef>
              <c:f>Plan1!$D$403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27513227513178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50368703912011E-2"/>
                  <c:y val="-3.8580125400991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0582010582010533E-2"/>
                  <c:y val="-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Plan1!$B$404:$B$407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Plan1!$D$404:$D$407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2.4305555555555552E-2</c:v>
                </c:pt>
                <c:pt idx="2">
                  <c:v>1.1834319526627219E-2</c:v>
                </c:pt>
              </c:numCache>
            </c:numRef>
          </c:val>
        </c:ser>
        <c:ser>
          <c:idx val="2"/>
          <c:order val="2"/>
          <c:tx>
            <c:strRef>
              <c:f>Plan1!$E$403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455026455026454E-3"/>
                  <c:y val="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55026455026454E-3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6825396825396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Plan1!$B$404:$B$407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Plan1!$E$404:$E$407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5.5555555555555552E-2</c:v>
                </c:pt>
                <c:pt idx="2">
                  <c:v>5.9171597633136092E-2</c:v>
                </c:pt>
                <c:pt idx="3">
                  <c:v>2.8846153846153844E-2</c:v>
                </c:pt>
              </c:numCache>
            </c:numRef>
          </c:val>
        </c:ser>
        <c:ser>
          <c:idx val="3"/>
          <c:order val="3"/>
          <c:tx>
            <c:strRef>
              <c:f>Plan1!$F$403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Plan1!$B$404:$B$407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Plan1!$F$404:$F$407</c:f>
              <c:numCache>
                <c:formatCode>###0.0%</c:formatCode>
                <c:ptCount val="4"/>
                <c:pt idx="0">
                  <c:v>0.4</c:v>
                </c:pt>
                <c:pt idx="1">
                  <c:v>0.33333333333333337</c:v>
                </c:pt>
                <c:pt idx="2">
                  <c:v>0.3313609467455621</c:v>
                </c:pt>
                <c:pt idx="3">
                  <c:v>0.29807692307692307</c:v>
                </c:pt>
              </c:numCache>
            </c:numRef>
          </c:val>
        </c:ser>
        <c:ser>
          <c:idx val="4"/>
          <c:order val="4"/>
          <c:tx>
            <c:strRef>
              <c:f>Plan1!$G$403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Plan1!$B$404:$B$407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Plan1!$G$404:$G$407</c:f>
              <c:numCache>
                <c:formatCode>###0.0%</c:formatCode>
                <c:ptCount val="4"/>
                <c:pt idx="0">
                  <c:v>0.51304347826086949</c:v>
                </c:pt>
                <c:pt idx="1">
                  <c:v>0.57986111111111116</c:v>
                </c:pt>
                <c:pt idx="2">
                  <c:v>0.59171597633136097</c:v>
                </c:pt>
                <c:pt idx="3">
                  <c:v>0.67307692307692302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081624"/>
        <c:axId val="182082016"/>
      </c:barChart>
      <c:catAx>
        <c:axId val="182081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082016"/>
        <c:crosses val="autoZero"/>
        <c:auto val="1"/>
        <c:lblAlgn val="ctr"/>
        <c:lblOffset val="100"/>
        <c:noMultiLvlLbl val="0"/>
      </c:catAx>
      <c:valAx>
        <c:axId val="182082016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081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Plan1!$C$413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8043E-2"/>
                  <c:y val="3.85803684261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227513227513227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617381160689E-2"/>
                  <c:y val="4.0123699815300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4.640444250024302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Plan1!$B$414:$B$417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Plan1!$C$414:$C$417</c:f>
              <c:numCache>
                <c:formatCode>####.0%</c:formatCode>
                <c:ptCount val="4"/>
                <c:pt idx="0">
                  <c:v>8.6956521739130436E-3</c:v>
                </c:pt>
                <c:pt idx="1">
                  <c:v>6.9444444444444441E-3</c:v>
                </c:pt>
                <c:pt idx="2" formatCode="###0.0%">
                  <c:v>1.1834319526627219E-2</c:v>
                </c:pt>
              </c:numCache>
            </c:numRef>
          </c:val>
        </c:ser>
        <c:ser>
          <c:idx val="1"/>
          <c:order val="1"/>
          <c:tx>
            <c:strRef>
              <c:f>Plan1!$D$413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904761904761856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841269841269792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513227513227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513227513178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Plan1!$B$414:$B$417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Plan1!$D$414:$D$417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3.125E-2</c:v>
                </c:pt>
                <c:pt idx="2">
                  <c:v>1.1834319526627219E-2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Plan1!$E$413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455026455025972E-3"/>
                  <c:y val="-1.131674169601777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27513227513227E-3"/>
                  <c:y val="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Plan1!$B$414:$B$417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Plan1!$E$414:$E$417</c:f>
              <c:numCache>
                <c:formatCode>###0.0%</c:formatCode>
                <c:ptCount val="4"/>
                <c:pt idx="0">
                  <c:v>0.11304347826086956</c:v>
                </c:pt>
                <c:pt idx="1">
                  <c:v>6.25E-2</c:v>
                </c:pt>
                <c:pt idx="2">
                  <c:v>7.1005917159763315E-2</c:v>
                </c:pt>
                <c:pt idx="3">
                  <c:v>5.7692307692307689E-2</c:v>
                </c:pt>
              </c:numCache>
            </c:numRef>
          </c:val>
        </c:ser>
        <c:ser>
          <c:idx val="3"/>
          <c:order val="3"/>
          <c:tx>
            <c:strRef>
              <c:f>Plan1!$F$413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Plan1!$B$414:$B$417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Plan1!$F$414:$F$417</c:f>
              <c:numCache>
                <c:formatCode>###0.0%</c:formatCode>
                <c:ptCount val="4"/>
                <c:pt idx="0">
                  <c:v>0.41739130434782612</c:v>
                </c:pt>
                <c:pt idx="1">
                  <c:v>0.40277777777777779</c:v>
                </c:pt>
                <c:pt idx="2">
                  <c:v>0.40828402366863903</c:v>
                </c:pt>
                <c:pt idx="3">
                  <c:v>0.31730769230769229</c:v>
                </c:pt>
              </c:numCache>
            </c:numRef>
          </c:val>
        </c:ser>
        <c:ser>
          <c:idx val="4"/>
          <c:order val="4"/>
          <c:tx>
            <c:strRef>
              <c:f>Plan1!$G$413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Plan1!$B$414:$B$417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Plan1!$G$414:$G$417</c:f>
              <c:numCache>
                <c:formatCode>###0.0%</c:formatCode>
                <c:ptCount val="4"/>
                <c:pt idx="0">
                  <c:v>0.45217391304347826</c:v>
                </c:pt>
                <c:pt idx="1">
                  <c:v>0.49652777777777779</c:v>
                </c:pt>
                <c:pt idx="2">
                  <c:v>0.49704142011834324</c:v>
                </c:pt>
                <c:pt idx="3">
                  <c:v>0.61538461538461542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082800"/>
        <c:axId val="182726464"/>
      </c:barChart>
      <c:catAx>
        <c:axId val="18208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726464"/>
        <c:crosses val="autoZero"/>
        <c:auto val="1"/>
        <c:lblAlgn val="ctr"/>
        <c:lblOffset val="100"/>
        <c:noMultiLvlLbl val="0"/>
      </c:catAx>
      <c:valAx>
        <c:axId val="18272646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08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Plan1!$C$57</c:f>
              <c:strCache>
                <c:ptCount val="1"/>
                <c:pt idx="0">
                  <c:v>Detratores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28554763987351E-3"/>
                  <c:y val="-7.7159278701274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613756613756613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137566137566134E-3"/>
                  <c:y val="9.25925925925925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9365079365078875E-3"/>
                  <c:y val="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Plan1!$B$58:$B$61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Plan1!$C$58:$C$61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7.6388888888888895E-2</c:v>
                </c:pt>
                <c:pt idx="2">
                  <c:v>3.5502958579881658E-2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Plan1!$D$57</c:f>
              <c:strCache>
                <c:ptCount val="1"/>
                <c:pt idx="0">
                  <c:v>Neutros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164021164021163E-2"/>
                  <c:y val="-3.3950617283950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Plan1!$B$58:$B$61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Plan1!$D$58:$D$61</c:f>
              <c:numCache>
                <c:formatCode>###0.0%</c:formatCode>
                <c:ptCount val="4"/>
                <c:pt idx="0">
                  <c:v>0.25217391304347825</c:v>
                </c:pt>
                <c:pt idx="1">
                  <c:v>0.25694444444444442</c:v>
                </c:pt>
                <c:pt idx="2">
                  <c:v>0.22485207100591714</c:v>
                </c:pt>
                <c:pt idx="3">
                  <c:v>0.14423076923076925</c:v>
                </c:pt>
              </c:numCache>
            </c:numRef>
          </c:val>
        </c:ser>
        <c:ser>
          <c:idx val="2"/>
          <c:order val="2"/>
          <c:tx>
            <c:strRef>
              <c:f>Plan1!$E$57</c:f>
              <c:strCache>
                <c:ptCount val="1"/>
                <c:pt idx="0">
                  <c:v>Promotores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Plan1!$B$58:$B$61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Plan1!$E$58:$E$61</c:f>
              <c:numCache>
                <c:formatCode>###0.0%</c:formatCode>
                <c:ptCount val="4"/>
                <c:pt idx="0">
                  <c:v>0.70434782608695656</c:v>
                </c:pt>
                <c:pt idx="1">
                  <c:v>0.66666666666666674</c:v>
                </c:pt>
                <c:pt idx="2">
                  <c:v>0.73964497041420119</c:v>
                </c:pt>
                <c:pt idx="3">
                  <c:v>0.83653846153846156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4542824"/>
        <c:axId val="174543216"/>
      </c:barChart>
      <c:catAx>
        <c:axId val="17454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4543216"/>
        <c:crosses val="autoZero"/>
        <c:auto val="1"/>
        <c:lblAlgn val="ctr"/>
        <c:lblOffset val="100"/>
        <c:noMultiLvlLbl val="0"/>
      </c:catAx>
      <c:valAx>
        <c:axId val="174543216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4542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Plan1!$C$423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164125317668578E-2"/>
                  <c:y val="3.85803684261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227513227513227E-3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84126984126984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49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Plan1!$B$424:$B$427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Plan1!$C$424:$C$427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4.8611111111111105E-2</c:v>
                </c:pt>
                <c:pt idx="2">
                  <c:v>3.5502958579881658E-2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Plan1!$D$423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95767195767195E-2"/>
                  <c:y val="-3.0864197530864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27513227513227E-3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518518518518517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Plan1!$B$424:$B$427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Plan1!$D$424:$D$427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8.3333333333333343E-2</c:v>
                </c:pt>
                <c:pt idx="2">
                  <c:v>5.9171597633136092E-2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Plan1!$E$423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Plan1!$B$424:$B$427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Plan1!$E$424:$E$427</c:f>
              <c:numCache>
                <c:formatCode>###0.0%</c:formatCode>
                <c:ptCount val="4"/>
                <c:pt idx="0">
                  <c:v>0.19130434782608696</c:v>
                </c:pt>
                <c:pt idx="1">
                  <c:v>0.1423611111111111</c:v>
                </c:pt>
                <c:pt idx="2">
                  <c:v>0.14201183431952663</c:v>
                </c:pt>
                <c:pt idx="3">
                  <c:v>9.6153846153846145E-2</c:v>
                </c:pt>
              </c:numCache>
            </c:numRef>
          </c:val>
        </c:ser>
        <c:ser>
          <c:idx val="3"/>
          <c:order val="3"/>
          <c:tx>
            <c:strRef>
              <c:f>Plan1!$F$423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Plan1!$B$424:$B$427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Plan1!$F$424:$F$427</c:f>
              <c:numCache>
                <c:formatCode>###0.0%</c:formatCode>
                <c:ptCount val="4"/>
                <c:pt idx="0">
                  <c:v>0.30434782608695654</c:v>
                </c:pt>
                <c:pt idx="1">
                  <c:v>0.40972222222222221</c:v>
                </c:pt>
                <c:pt idx="2">
                  <c:v>0.36094674556213013</c:v>
                </c:pt>
                <c:pt idx="3">
                  <c:v>0.44230769230769235</c:v>
                </c:pt>
              </c:numCache>
            </c:numRef>
          </c:val>
        </c:ser>
        <c:ser>
          <c:idx val="4"/>
          <c:order val="4"/>
          <c:tx>
            <c:strRef>
              <c:f>Plan1!$G$423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Plan1!$B$424:$B$427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Plan1!$G$424:$G$427</c:f>
              <c:numCache>
                <c:formatCode>###0.0%</c:formatCode>
                <c:ptCount val="4"/>
                <c:pt idx="0">
                  <c:v>0.44347826086956521</c:v>
                </c:pt>
                <c:pt idx="1">
                  <c:v>0.31597222222222221</c:v>
                </c:pt>
                <c:pt idx="2">
                  <c:v>0.4023668639053255</c:v>
                </c:pt>
                <c:pt idx="3">
                  <c:v>0.42307692307692307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727248"/>
        <c:axId val="182727640"/>
      </c:barChart>
      <c:catAx>
        <c:axId val="18272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727640"/>
        <c:crosses val="autoZero"/>
        <c:auto val="1"/>
        <c:lblAlgn val="ctr"/>
        <c:lblOffset val="100"/>
        <c:noMultiLvlLbl val="0"/>
      </c:catAx>
      <c:valAx>
        <c:axId val="18272764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72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Plan1!$B$53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321216244501188E-3"/>
                  <c:y val="5.9141426845401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776037103637088E-3"/>
                  <c:y val="5.6811024630457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93805814933237E-3"/>
                  <c:y val="5.9760094450796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560565172341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5.5605651723414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Plan1!$A$54:$A$58</c:f>
              <c:strCache>
                <c:ptCount val="5"/>
                <c:pt idx="0">
                  <c:v>Em relação ao orgulho de realizar o seu trabalho, como você se sente?</c:v>
                </c:pt>
                <c:pt idx="1">
                  <c:v>Você está satisfeito com a imagem que esta empresa tem perante a sociedade?</c:v>
                </c:pt>
                <c:pt idx="2">
                  <c:v>O quanto você está satisfeito com a integração comunitária (contribuição com a sociedade) que a empresa tem?</c:v>
                </c:pt>
                <c:pt idx="3">
                  <c:v>O quanto você está satisfeito com os serviços prestados e a qualidade dos produtos da empresa?</c:v>
                </c:pt>
                <c:pt idx="4">
                  <c:v>O quanto você está satisfeito com a política de recursos humanos (a forma de a empresa tratar os funcionários) que a</c:v>
                </c:pt>
              </c:strCache>
            </c:strRef>
          </c:cat>
          <c:val>
            <c:numRef>
              <c:f>Plan1!$B$54:$B$58</c:f>
              <c:numCache>
                <c:formatCode>###0.00</c:formatCode>
                <c:ptCount val="5"/>
                <c:pt idx="0">
                  <c:v>83.043478260869563</c:v>
                </c:pt>
                <c:pt idx="1">
                  <c:v>88.913043478260889</c:v>
                </c:pt>
                <c:pt idx="2">
                  <c:v>85</c:v>
                </c:pt>
                <c:pt idx="3">
                  <c:v>82.391304347826065</c:v>
                </c:pt>
                <c:pt idx="4">
                  <c:v>77.391304347826051</c:v>
                </c:pt>
              </c:numCache>
            </c:numRef>
          </c:val>
        </c:ser>
        <c:ser>
          <c:idx val="1"/>
          <c:order val="1"/>
          <c:tx>
            <c:strRef>
              <c:f>Plan1!$C$53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93805814933029E-3"/>
                  <c:y val="5.1475509103674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11156443519255E-4"/>
                  <c:y val="5.669849980767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4921459285162E-3"/>
                  <c:y val="5.7036074276015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21216244502017E-3"/>
                  <c:y val="5.5605651723413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21216244501188E-3"/>
                  <c:y val="5.838593430958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Plan1!$A$54:$A$58</c:f>
              <c:strCache>
                <c:ptCount val="5"/>
                <c:pt idx="0">
                  <c:v>Em relação ao orgulho de realizar o seu trabalho, como você se sente?</c:v>
                </c:pt>
                <c:pt idx="1">
                  <c:v>Você está satisfeito com a imagem que esta empresa tem perante a sociedade?</c:v>
                </c:pt>
                <c:pt idx="2">
                  <c:v>O quanto você está satisfeito com a integração comunitária (contribuição com a sociedade) que a empresa tem?</c:v>
                </c:pt>
                <c:pt idx="3">
                  <c:v>O quanto você está satisfeito com os serviços prestados e a qualidade dos produtos da empresa?</c:v>
                </c:pt>
                <c:pt idx="4">
                  <c:v>O quanto você está satisfeito com a política de recursos humanos (a forma de a empresa tratar os funcionários) que a</c:v>
                </c:pt>
              </c:strCache>
            </c:strRef>
          </c:cat>
          <c:val>
            <c:numRef>
              <c:f>Plan1!$C$54:$C$58</c:f>
              <c:numCache>
                <c:formatCode>###0.00</c:formatCode>
                <c:ptCount val="5"/>
                <c:pt idx="0">
                  <c:v>81.944444444444485</c:v>
                </c:pt>
                <c:pt idx="1">
                  <c:v>89.843749999999986</c:v>
                </c:pt>
                <c:pt idx="2">
                  <c:v>86.371527777777814</c:v>
                </c:pt>
                <c:pt idx="3">
                  <c:v>83.767361111111114</c:v>
                </c:pt>
                <c:pt idx="4">
                  <c:v>71.527777777777729</c:v>
                </c:pt>
              </c:numCache>
            </c:numRef>
          </c:val>
        </c:ser>
        <c:ser>
          <c:idx val="2"/>
          <c:order val="2"/>
          <c:tx>
            <c:strRef>
              <c:f>Plan1!$D$53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593805814933029E-3"/>
                  <c:y val="6.220302148851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370521478439023E-5"/>
                  <c:y val="5.62486194364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551316844650448E-3"/>
                  <c:y val="5.857902165139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321216244502017E-3"/>
                  <c:y val="6.1166216895755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21216244501188E-3"/>
                  <c:y val="6.3946499481926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Plan1!$A$54:$A$58</c:f>
              <c:strCache>
                <c:ptCount val="5"/>
                <c:pt idx="0">
                  <c:v>Em relação ao orgulho de realizar o seu trabalho, como você se sente?</c:v>
                </c:pt>
                <c:pt idx="1">
                  <c:v>Você está satisfeito com a imagem que esta empresa tem perante a sociedade?</c:v>
                </c:pt>
                <c:pt idx="2">
                  <c:v>O quanto você está satisfeito com a integração comunitária (contribuição com a sociedade) que a empresa tem?</c:v>
                </c:pt>
                <c:pt idx="3">
                  <c:v>O quanto você está satisfeito com os serviços prestados e a qualidade dos produtos da empresa?</c:v>
                </c:pt>
                <c:pt idx="4">
                  <c:v>O quanto você está satisfeito com a política de recursos humanos (a forma de a empresa tratar os funcionários) que a</c:v>
                </c:pt>
              </c:strCache>
            </c:strRef>
          </c:cat>
          <c:val>
            <c:numRef>
              <c:f>Plan1!$D$54:$D$58</c:f>
              <c:numCache>
                <c:formatCode>###0.00</c:formatCode>
                <c:ptCount val="5"/>
                <c:pt idx="0">
                  <c:v>88.017751479289984</c:v>
                </c:pt>
                <c:pt idx="1">
                  <c:v>90.82840236686387</c:v>
                </c:pt>
                <c:pt idx="2">
                  <c:v>87.278106508875808</c:v>
                </c:pt>
                <c:pt idx="3">
                  <c:v>84.171597633136102</c:v>
                </c:pt>
                <c:pt idx="4">
                  <c:v>75.887573964497022</c:v>
                </c:pt>
              </c:numCache>
            </c:numRef>
          </c:val>
        </c:ser>
        <c:ser>
          <c:idx val="3"/>
          <c:order val="3"/>
          <c:tx>
            <c:strRef>
              <c:f>Plan1!$E$53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548208591359007E-4"/>
                  <c:y val="6.1640397374625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5022059434425E-3"/>
                  <c:y val="5.891637719984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021293390609644E-17"/>
                  <c:y val="5.8385934309584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321216244499527E-3"/>
                  <c:y val="6.1166216895755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Plan1!$A$54:$A$58</c:f>
              <c:strCache>
                <c:ptCount val="5"/>
                <c:pt idx="0">
                  <c:v>Em relação ao orgulho de realizar o seu trabalho, como você se sente?</c:v>
                </c:pt>
                <c:pt idx="1">
                  <c:v>Você está satisfeito com a imagem que esta empresa tem perante a sociedade?</c:v>
                </c:pt>
                <c:pt idx="2">
                  <c:v>O quanto você está satisfeito com a integração comunitária (contribuição com a sociedade) que a empresa tem?</c:v>
                </c:pt>
                <c:pt idx="3">
                  <c:v>O quanto você está satisfeito com os serviços prestados e a qualidade dos produtos da empresa?</c:v>
                </c:pt>
                <c:pt idx="4">
                  <c:v>O quanto você está satisfeito com a política de recursos humanos (a forma de a empresa tratar os funcionários) que a</c:v>
                </c:pt>
              </c:strCache>
            </c:strRef>
          </c:cat>
          <c:val>
            <c:numRef>
              <c:f>Plan1!$E$54:$E$58</c:f>
              <c:numCache>
                <c:formatCode>###0.00</c:formatCode>
                <c:ptCount val="5"/>
                <c:pt idx="0">
                  <c:v>90.144230769230774</c:v>
                </c:pt>
                <c:pt idx="1">
                  <c:v>93.269230769230774</c:v>
                </c:pt>
                <c:pt idx="2">
                  <c:v>91.105769230769241</c:v>
                </c:pt>
                <c:pt idx="3">
                  <c:v>88.461538461538439</c:v>
                </c:pt>
                <c:pt idx="4">
                  <c:v>81.00961538461533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2728424"/>
        <c:axId val="182728816"/>
        <c:axId val="0"/>
      </c:bar3DChart>
      <c:catAx>
        <c:axId val="18272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728816"/>
        <c:crosses val="autoZero"/>
        <c:auto val="1"/>
        <c:lblAlgn val="ctr"/>
        <c:lblOffset val="100"/>
        <c:noMultiLvlLbl val="0"/>
      </c:catAx>
      <c:valAx>
        <c:axId val="182728816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272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Plan1!$C$433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49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24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513227513178E-2"/>
                  <c:y val="4.6296296296296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Plan1!$B$434:$B$437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Plan1!$C$434:$C$437</c:f>
              <c:numCache>
                <c:formatCode>####.0%</c:formatCode>
                <c:ptCount val="4"/>
                <c:pt idx="1">
                  <c:v>6.9444444444444441E-3</c:v>
                </c:pt>
                <c:pt idx="2" formatCode="###0.0%">
                  <c:v>1.7751479289940829E-2</c:v>
                </c:pt>
                <c:pt idx="3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Plan1!$D$433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3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227513227513227E-3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518518518518517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49E-2"/>
                  <c:y val="-4.1666545154077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4.949086225332943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Plan1!$B$434:$B$437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Plan1!$D$434:$D$437</c:f>
              <c:numCache>
                <c:formatCode>###0.0%</c:formatCode>
                <c:ptCount val="4"/>
                <c:pt idx="1">
                  <c:v>4.8611111111111105E-2</c:v>
                </c:pt>
                <c:pt idx="2">
                  <c:v>3.5502958579881658E-2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Plan1!$E$433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322751322751322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Plan1!$B$434:$B$437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Plan1!$E$434:$E$437</c:f>
              <c:numCache>
                <c:formatCode>###0.0%</c:formatCode>
                <c:ptCount val="4"/>
                <c:pt idx="0">
                  <c:v>0.1391304347826087</c:v>
                </c:pt>
                <c:pt idx="1">
                  <c:v>0.13194444444444445</c:v>
                </c:pt>
                <c:pt idx="2">
                  <c:v>0.12426035502958581</c:v>
                </c:pt>
                <c:pt idx="3">
                  <c:v>0.10576923076923077</c:v>
                </c:pt>
              </c:numCache>
            </c:numRef>
          </c:val>
        </c:ser>
        <c:ser>
          <c:idx val="3"/>
          <c:order val="3"/>
          <c:tx>
            <c:strRef>
              <c:f>Plan1!$F$433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Plan1!$B$434:$B$437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Plan1!$F$434:$F$437</c:f>
              <c:numCache>
                <c:formatCode>###0.0%</c:formatCode>
                <c:ptCount val="4"/>
                <c:pt idx="0">
                  <c:v>0.31304347826086959</c:v>
                </c:pt>
                <c:pt idx="1">
                  <c:v>0.39583333333333337</c:v>
                </c:pt>
                <c:pt idx="2">
                  <c:v>0.38461538461538458</c:v>
                </c:pt>
                <c:pt idx="3">
                  <c:v>0.31730769230769229</c:v>
                </c:pt>
              </c:numCache>
            </c:numRef>
          </c:val>
        </c:ser>
        <c:ser>
          <c:idx val="4"/>
          <c:order val="4"/>
          <c:tx>
            <c:strRef>
              <c:f>Plan1!$G$433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Plan1!$B$434:$B$437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Plan1!$G$434:$G$437</c:f>
              <c:numCache>
                <c:formatCode>###0.0%</c:formatCode>
                <c:ptCount val="4"/>
                <c:pt idx="0">
                  <c:v>0.54782608695652169</c:v>
                </c:pt>
                <c:pt idx="1">
                  <c:v>0.41666666666666663</c:v>
                </c:pt>
                <c:pt idx="2">
                  <c:v>0.43786982248520706</c:v>
                </c:pt>
                <c:pt idx="3">
                  <c:v>0.54807692307692302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2729600"/>
        <c:axId val="182729992"/>
      </c:barChart>
      <c:catAx>
        <c:axId val="182729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2729992"/>
        <c:crosses val="autoZero"/>
        <c:auto val="1"/>
        <c:lblAlgn val="ctr"/>
        <c:lblOffset val="100"/>
        <c:noMultiLvlLbl val="0"/>
      </c:catAx>
      <c:valAx>
        <c:axId val="18272999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272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Plan1!$C$443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227513227513227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03E-2"/>
                  <c:y val="4.6296296296296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Plan1!$B$444:$B$447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Plan1!$C$444:$C$447</c:f>
              <c:numCache>
                <c:formatCode>###0.0%</c:formatCode>
                <c:ptCount val="4"/>
                <c:pt idx="1">
                  <c:v>1.0416666666666668E-2</c:v>
                </c:pt>
                <c:pt idx="2" formatCode="####.0%">
                  <c:v>5.9171597633136093E-3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Plan1!$D$443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3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164021164021114E-2"/>
                  <c:y val="-3.0864197530864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03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Plan1!$B$444:$B$447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Plan1!$D$444:$D$447</c:f>
              <c:numCache>
                <c:formatCode>###0.0%</c:formatCode>
                <c:ptCount val="4"/>
                <c:pt idx="1">
                  <c:v>4.1666666666666671E-2</c:v>
                </c:pt>
                <c:pt idx="2">
                  <c:v>4.1420118343195263E-2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Plan1!$E$443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Plan1!$B$444:$B$447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Plan1!$E$444:$E$447</c:f>
              <c:numCache>
                <c:formatCode>###0.0%</c:formatCode>
                <c:ptCount val="4"/>
                <c:pt idx="0">
                  <c:v>0.2</c:v>
                </c:pt>
                <c:pt idx="1">
                  <c:v>0.16319444444444442</c:v>
                </c:pt>
                <c:pt idx="2">
                  <c:v>0.14201183431952663</c:v>
                </c:pt>
                <c:pt idx="3">
                  <c:v>0.14423076923076925</c:v>
                </c:pt>
              </c:numCache>
            </c:numRef>
          </c:val>
        </c:ser>
        <c:ser>
          <c:idx val="3"/>
          <c:order val="3"/>
          <c:tx>
            <c:strRef>
              <c:f>Plan1!$F$443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Plan1!$B$444:$B$447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Plan1!$F$444:$F$447</c:f>
              <c:numCache>
                <c:formatCode>###0.0%</c:formatCode>
                <c:ptCount val="4"/>
                <c:pt idx="0">
                  <c:v>0.35652173913043478</c:v>
                </c:pt>
                <c:pt idx="1">
                  <c:v>0.41319444444444442</c:v>
                </c:pt>
                <c:pt idx="2">
                  <c:v>0.40828402366863903</c:v>
                </c:pt>
                <c:pt idx="3">
                  <c:v>0.38461538461538458</c:v>
                </c:pt>
              </c:numCache>
            </c:numRef>
          </c:val>
        </c:ser>
        <c:ser>
          <c:idx val="4"/>
          <c:order val="4"/>
          <c:tx>
            <c:strRef>
              <c:f>Plan1!$G$443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Plan1!$B$444:$B$447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Plan1!$G$444:$G$447</c:f>
              <c:numCache>
                <c:formatCode>###0.0%</c:formatCode>
                <c:ptCount val="4"/>
                <c:pt idx="0">
                  <c:v>0.44347826086956521</c:v>
                </c:pt>
                <c:pt idx="1">
                  <c:v>0.37152777777777779</c:v>
                </c:pt>
                <c:pt idx="2">
                  <c:v>0.4023668639053255</c:v>
                </c:pt>
                <c:pt idx="3">
                  <c:v>0.44230769230769235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3686816"/>
        <c:axId val="183687208"/>
      </c:barChart>
      <c:catAx>
        <c:axId val="183686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87208"/>
        <c:crosses val="autoZero"/>
        <c:auto val="1"/>
        <c:lblAlgn val="ctr"/>
        <c:lblOffset val="100"/>
        <c:noMultiLvlLbl val="0"/>
      </c:catAx>
      <c:valAx>
        <c:axId val="18368720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368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Plan1!$C$453</c:f>
              <c:strCache>
                <c:ptCount val="1"/>
                <c:pt idx="0">
                  <c:v>Totalmente insatisfeito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550368703911963E-2"/>
                  <c:y val="4.1666788179255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380952380952376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73015873015824E-2"/>
                  <c:y val="4.1666788179255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4.331802274715659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Plan1!$B$454:$B$457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Plan1!$C$454:$C$457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4.1666666666666671E-2</c:v>
                </c:pt>
                <c:pt idx="2">
                  <c:v>1.7751479289940829E-2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Plan1!$D$453</c:f>
              <c:strCache>
                <c:ptCount val="1"/>
                <c:pt idx="0">
                  <c:v>Insatisfeito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513227513227E-3"/>
                  <c:y val="-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Plan1!$B$454:$B$457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Plan1!$D$454:$D$457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0.12152777777777779</c:v>
                </c:pt>
                <c:pt idx="2">
                  <c:v>7.6923076923076927E-2</c:v>
                </c:pt>
                <c:pt idx="3">
                  <c:v>6.7307692307692304E-2</c:v>
                </c:pt>
              </c:numCache>
            </c:numRef>
          </c:val>
        </c:ser>
        <c:ser>
          <c:idx val="2"/>
          <c:order val="2"/>
          <c:tx>
            <c:strRef>
              <c:f>Plan1!$E$453</c:f>
              <c:strCache>
                <c:ptCount val="1"/>
                <c:pt idx="0">
                  <c:v>Nem insatisfeito, nem satisfeito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Plan1!$B$454:$B$457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Plan1!$E$454:$E$457</c:f>
              <c:numCache>
                <c:formatCode>###0.0%</c:formatCode>
                <c:ptCount val="4"/>
                <c:pt idx="0">
                  <c:v>0.22608695652173913</c:v>
                </c:pt>
                <c:pt idx="1">
                  <c:v>0.1875</c:v>
                </c:pt>
                <c:pt idx="2">
                  <c:v>0.22485207100591714</c:v>
                </c:pt>
                <c:pt idx="3">
                  <c:v>0.18269230769230771</c:v>
                </c:pt>
              </c:numCache>
            </c:numRef>
          </c:val>
        </c:ser>
        <c:ser>
          <c:idx val="3"/>
          <c:order val="3"/>
          <c:tx>
            <c:strRef>
              <c:f>Plan1!$F$453</c:f>
              <c:strCache>
                <c:ptCount val="1"/>
                <c:pt idx="0">
                  <c:v>Satisfeito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Plan1!$B$454:$B$457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Plan1!$F$454:$F$457</c:f>
              <c:numCache>
                <c:formatCode>###0.0%</c:formatCode>
                <c:ptCount val="4"/>
                <c:pt idx="0">
                  <c:v>0.32173913043478258</c:v>
                </c:pt>
                <c:pt idx="1">
                  <c:v>0.36111111111111116</c:v>
                </c:pt>
                <c:pt idx="2">
                  <c:v>0.34911242603550297</c:v>
                </c:pt>
                <c:pt idx="3">
                  <c:v>0.34615384615384615</c:v>
                </c:pt>
              </c:numCache>
            </c:numRef>
          </c:val>
        </c:ser>
        <c:ser>
          <c:idx val="4"/>
          <c:order val="4"/>
          <c:tx>
            <c:strRef>
              <c:f>Plan1!$G$453</c:f>
              <c:strCache>
                <c:ptCount val="1"/>
                <c:pt idx="0">
                  <c:v>Totalmente satisfeito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Plan1!$B$454:$B$457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Plan1!$G$454:$G$457</c:f>
              <c:numCache>
                <c:formatCode>###0.0%</c:formatCode>
                <c:ptCount val="4"/>
                <c:pt idx="0">
                  <c:v>0.37391304347826088</c:v>
                </c:pt>
                <c:pt idx="1">
                  <c:v>0.28819444444444442</c:v>
                </c:pt>
                <c:pt idx="2">
                  <c:v>0.3313609467455621</c:v>
                </c:pt>
                <c:pt idx="3">
                  <c:v>0.38461538461538458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3687992"/>
        <c:axId val="183688384"/>
      </c:barChart>
      <c:catAx>
        <c:axId val="183687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88384"/>
        <c:crosses val="autoZero"/>
        <c:auto val="1"/>
        <c:lblAlgn val="ctr"/>
        <c:lblOffset val="100"/>
        <c:noMultiLvlLbl val="0"/>
      </c:catAx>
      <c:valAx>
        <c:axId val="18368838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368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Plan1!$B$61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740776147660896E-3"/>
                  <c:y val="5.7835550728572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0088996131562035E-3"/>
                  <c:y val="6.4778713005701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5113447380278E-3"/>
                  <c:y val="6.81009550006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Plan1!$A$62:$A$64</c:f>
              <c:strCache>
                <c:ptCount val="3"/>
                <c:pt idx="0">
                  <c:v>O quanto você está satisfeito com os equipamentos de segurança, proteção individual e coletiva disponibilizados pel</c:v>
                </c:pt>
                <c:pt idx="1">
                  <c:v>O quanto você está satisfeito com os programas realizados pela instituição com relação à segurança no trabalho?</c:v>
                </c:pt>
                <c:pt idx="2">
                  <c:v>O quanto você está satisfeito com os programas realizados pela instituição com relação à sua saúde no trabalho e</c:v>
                </c:pt>
              </c:strCache>
            </c:strRef>
          </c:cat>
          <c:val>
            <c:numRef>
              <c:f>Plan1!$B$62:$B$64</c:f>
              <c:numCache>
                <c:formatCode>###0.00</c:formatCode>
                <c:ptCount val="3"/>
                <c:pt idx="0">
                  <c:v>85.217391304347828</c:v>
                </c:pt>
                <c:pt idx="1">
                  <c:v>81.086956521739154</c:v>
                </c:pt>
                <c:pt idx="2">
                  <c:v>74.56521739130433</c:v>
                </c:pt>
              </c:numCache>
            </c:numRef>
          </c:val>
        </c:ser>
        <c:ser>
          <c:idx val="1"/>
          <c:order val="1"/>
          <c:tx>
            <c:strRef>
              <c:f>Plan1!$C$61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254226699362887E-4"/>
                  <c:y val="5.6756267535523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872562878473771E-3"/>
                  <c:y val="5.87326907412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556723691342E-3"/>
                  <c:y val="6.537691680058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Plan1!$A$62:$A$64</c:f>
              <c:strCache>
                <c:ptCount val="3"/>
                <c:pt idx="0">
                  <c:v>O quanto você está satisfeito com os equipamentos de segurança, proteção individual e coletiva disponibilizados pel</c:v>
                </c:pt>
                <c:pt idx="1">
                  <c:v>O quanto você está satisfeito com os programas realizados pela instituição com relação à segurança no trabalho?</c:v>
                </c:pt>
                <c:pt idx="2">
                  <c:v>O quanto você está satisfeito com os programas realizados pela instituição com relação à sua saúde no trabalho e</c:v>
                </c:pt>
              </c:strCache>
            </c:strRef>
          </c:cat>
          <c:val>
            <c:numRef>
              <c:f>Plan1!$C$62:$C$64</c:f>
              <c:numCache>
                <c:formatCode>###0.00</c:formatCode>
                <c:ptCount val="3"/>
                <c:pt idx="0">
                  <c:v>79.166666666666728</c:v>
                </c:pt>
                <c:pt idx="1">
                  <c:v>77.343749999999986</c:v>
                </c:pt>
                <c:pt idx="2">
                  <c:v>68.315972222222229</c:v>
                </c:pt>
              </c:numCache>
            </c:numRef>
          </c:val>
        </c:ser>
        <c:ser>
          <c:idx val="2"/>
          <c:order val="2"/>
          <c:tx>
            <c:strRef>
              <c:f>Plan1!$D$61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15353477724611E-3"/>
                  <c:y val="6.433025613177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57209400749162E-3"/>
                  <c:y val="6.903068150963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002174804643321E-3"/>
                  <c:y val="6.7834419404470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Plan1!$A$62:$A$64</c:f>
              <c:strCache>
                <c:ptCount val="3"/>
                <c:pt idx="0">
                  <c:v>O quanto você está satisfeito com os equipamentos de segurança, proteção individual e coletiva disponibilizados pel</c:v>
                </c:pt>
                <c:pt idx="1">
                  <c:v>O quanto você está satisfeito com os programas realizados pela instituição com relação à segurança no trabalho?</c:v>
                </c:pt>
                <c:pt idx="2">
                  <c:v>O quanto você está satisfeito com os programas realizados pela instituição com relação à sua saúde no trabalho e</c:v>
                </c:pt>
              </c:strCache>
            </c:strRef>
          </c:cat>
          <c:val>
            <c:numRef>
              <c:f>Plan1!$D$62:$D$64</c:f>
              <c:numCache>
                <c:formatCode>###0.00</c:formatCode>
                <c:ptCount val="3"/>
                <c:pt idx="0">
                  <c:v>79.733727810650905</c:v>
                </c:pt>
                <c:pt idx="1">
                  <c:v>78.994082840236644</c:v>
                </c:pt>
                <c:pt idx="2">
                  <c:v>72.485207100591694</c:v>
                </c:pt>
              </c:numCache>
            </c:numRef>
          </c:val>
        </c:ser>
        <c:ser>
          <c:idx val="3"/>
          <c:order val="3"/>
          <c:tx>
            <c:strRef>
              <c:f>Plan1!$E$61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51780016099734E-4"/>
                  <c:y val="7.1455787854104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044965403894161E-3"/>
                  <c:y val="6.8731559417141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Plan1!$A$62:$A$64</c:f>
              <c:strCache>
                <c:ptCount val="3"/>
                <c:pt idx="0">
                  <c:v>O quanto você está satisfeito com os equipamentos de segurança, proteção individual e coletiva disponibilizados pel</c:v>
                </c:pt>
                <c:pt idx="1">
                  <c:v>O quanto você está satisfeito com os programas realizados pela instituição com relação à segurança no trabalho?</c:v>
                </c:pt>
                <c:pt idx="2">
                  <c:v>O quanto você está satisfeito com os programas realizados pela instituição com relação à sua saúde no trabalho e</c:v>
                </c:pt>
              </c:strCache>
            </c:strRef>
          </c:cat>
          <c:val>
            <c:numRef>
              <c:f>Plan1!$E$62:$E$64</c:f>
              <c:numCache>
                <c:formatCode>###0.00</c:formatCode>
                <c:ptCount val="3"/>
                <c:pt idx="0">
                  <c:v>84.374999999999972</c:v>
                </c:pt>
                <c:pt idx="1">
                  <c:v>80.528846153846189</c:v>
                </c:pt>
                <c:pt idx="2">
                  <c:v>75.240384615384684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3689168"/>
        <c:axId val="183689560"/>
        <c:axId val="0"/>
      </c:bar3DChart>
      <c:catAx>
        <c:axId val="18368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89560"/>
        <c:crosses val="autoZero"/>
        <c:auto val="1"/>
        <c:lblAlgn val="ctr"/>
        <c:lblOffset val="100"/>
        <c:noMultiLvlLbl val="0"/>
      </c:catAx>
      <c:valAx>
        <c:axId val="183689560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368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Plan1!$C$463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520414114902304E-2"/>
                  <c:y val="4.39041504386774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7005929814328762E-4"/>
                  <c:y val="1.55640290986116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43647321818E-2"/>
                  <c:y val="3.9982070757897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Plan1!$B$464:$B$467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Plan1!$C$464:$C$467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5.9027777777777776E-2</c:v>
                </c:pt>
                <c:pt idx="2">
                  <c:v>2.3668639053254437E-2</c:v>
                </c:pt>
              </c:numCache>
            </c:numRef>
          </c:val>
        </c:ser>
        <c:ser>
          <c:idx val="1"/>
          <c:order val="1"/>
          <c:tx>
            <c:strRef>
              <c:f>Plan1!$D$463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754836201030427E-2"/>
                  <c:y val="-3.68954677881177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4748711966561E-3"/>
                  <c:y val="-9.903749743769671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8501020705744666E-3"/>
                  <c:y val="-1.34777720992053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961213181685623E-2"/>
                  <c:y val="4.23342982784031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Plan1!$B$464:$B$467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Plan1!$D$464:$D$467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7.2916666666666671E-2</c:v>
                </c:pt>
                <c:pt idx="2">
                  <c:v>8.8757396449704137E-2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Plan1!$E$463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Plan1!$B$464:$B$467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Plan1!$E$464:$E$467</c:f>
              <c:numCache>
                <c:formatCode>###0.0%</c:formatCode>
                <c:ptCount val="4"/>
                <c:pt idx="0">
                  <c:v>0.10434782608695653</c:v>
                </c:pt>
                <c:pt idx="1">
                  <c:v>0.21527777777777779</c:v>
                </c:pt>
                <c:pt idx="2">
                  <c:v>0.19526627218934911</c:v>
                </c:pt>
                <c:pt idx="3">
                  <c:v>0.17307692307692307</c:v>
                </c:pt>
              </c:numCache>
            </c:numRef>
          </c:val>
        </c:ser>
        <c:ser>
          <c:idx val="3"/>
          <c:order val="3"/>
          <c:tx>
            <c:strRef>
              <c:f>Plan1!$F$463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Plan1!$B$464:$B$467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Plan1!$F$464:$F$467</c:f>
              <c:numCache>
                <c:formatCode>###0.0%</c:formatCode>
                <c:ptCount val="4"/>
                <c:pt idx="0">
                  <c:v>0.35652173913043478</c:v>
                </c:pt>
                <c:pt idx="1">
                  <c:v>0.41666666666666663</c:v>
                </c:pt>
                <c:pt idx="2">
                  <c:v>0.42011834319526625</c:v>
                </c:pt>
                <c:pt idx="3">
                  <c:v>0.40384615384615385</c:v>
                </c:pt>
              </c:numCache>
            </c:numRef>
          </c:val>
        </c:ser>
        <c:ser>
          <c:idx val="4"/>
          <c:order val="4"/>
          <c:tx>
            <c:strRef>
              <c:f>Plan1!$G$463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Plan1!$B$464:$B$467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Plan1!$G$464:$G$467</c:f>
              <c:numCache>
                <c:formatCode>###0.0%</c:formatCode>
                <c:ptCount val="4"/>
                <c:pt idx="0">
                  <c:v>0.48695652173913045</c:v>
                </c:pt>
                <c:pt idx="1">
                  <c:v>0.2361111111111111</c:v>
                </c:pt>
                <c:pt idx="2">
                  <c:v>0.27218934911242604</c:v>
                </c:pt>
                <c:pt idx="3">
                  <c:v>0.40384615384615385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3690344"/>
        <c:axId val="183690736"/>
      </c:barChart>
      <c:catAx>
        <c:axId val="183690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90736"/>
        <c:crosses val="autoZero"/>
        <c:auto val="1"/>
        <c:lblAlgn val="ctr"/>
        <c:lblOffset val="100"/>
        <c:noMultiLvlLbl val="0"/>
      </c:catAx>
      <c:valAx>
        <c:axId val="183690736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3690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Plan1!$C$473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783435075114571E-5"/>
                  <c:y val="-2.7691984282272278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219286984E-2"/>
                  <c:y val="4.2741555853811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984517642265286E-2"/>
                  <c:y val="3.98892590137071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Plan1!$B$474:$B$477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Plan1!$C$474:$C$477</c:f>
              <c:numCache>
                <c:formatCode>###0.0%</c:formatCode>
                <c:ptCount val="4"/>
                <c:pt idx="1">
                  <c:v>5.2083333333333329E-2</c:v>
                </c:pt>
                <c:pt idx="2">
                  <c:v>2.3668639053254437E-2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Plan1!$D$473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1960832862493318E-4"/>
                  <c:y val="3.12921668292710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8567597686077668E-3"/>
                  <c:y val="4.065758243811638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350653923790724E-2"/>
                  <c:y val="4.289674775269714E-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77748622088474E-4"/>
                  <c:y val="-5.89594461782817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Plan1!$B$474:$B$477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Plan1!$D$474:$D$477</c:f>
              <c:numCache>
                <c:formatCode>###0.0%</c:formatCode>
                <c:ptCount val="4"/>
                <c:pt idx="0">
                  <c:v>6.0869565217391307E-2</c:v>
                </c:pt>
                <c:pt idx="1">
                  <c:v>0.16319444444444442</c:v>
                </c:pt>
                <c:pt idx="2">
                  <c:v>0.11834319526627218</c:v>
                </c:pt>
                <c:pt idx="3">
                  <c:v>8.6538461538461536E-2</c:v>
                </c:pt>
              </c:numCache>
            </c:numRef>
          </c:val>
        </c:ser>
        <c:ser>
          <c:idx val="2"/>
          <c:order val="2"/>
          <c:tx>
            <c:strRef>
              <c:f>Plan1!$E$473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Plan1!$B$474:$B$477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Plan1!$E$474:$E$477</c:f>
              <c:numCache>
                <c:formatCode>###0.0%</c:formatCode>
                <c:ptCount val="4"/>
                <c:pt idx="0">
                  <c:v>0.17391304347826086</c:v>
                </c:pt>
                <c:pt idx="1">
                  <c:v>0.25347222222222221</c:v>
                </c:pt>
                <c:pt idx="2">
                  <c:v>0.21893491124260353</c:v>
                </c:pt>
                <c:pt idx="3">
                  <c:v>0.23076923076923075</c:v>
                </c:pt>
              </c:numCache>
            </c:numRef>
          </c:val>
        </c:ser>
        <c:ser>
          <c:idx val="3"/>
          <c:order val="3"/>
          <c:tx>
            <c:strRef>
              <c:f>Plan1!$F$473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Plan1!$B$474:$B$477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Plan1!$F$474:$F$477</c:f>
              <c:numCache>
                <c:formatCode>###0.0%</c:formatCode>
                <c:ptCount val="4"/>
                <c:pt idx="0">
                  <c:v>0.4</c:v>
                </c:pt>
                <c:pt idx="1">
                  <c:v>0.32986111111111116</c:v>
                </c:pt>
                <c:pt idx="2">
                  <c:v>0.36094674556213013</c:v>
                </c:pt>
                <c:pt idx="3">
                  <c:v>0.47115384615384615</c:v>
                </c:pt>
              </c:numCache>
            </c:numRef>
          </c:val>
        </c:ser>
        <c:ser>
          <c:idx val="4"/>
          <c:order val="4"/>
          <c:tx>
            <c:strRef>
              <c:f>Plan1!$G$473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Plan1!$B$474:$B$477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Plan1!$G$474:$G$477</c:f>
              <c:numCache>
                <c:formatCode>###0.0%</c:formatCode>
                <c:ptCount val="4"/>
                <c:pt idx="0">
                  <c:v>0.36521739130434783</c:v>
                </c:pt>
                <c:pt idx="1">
                  <c:v>0.2013888888888889</c:v>
                </c:pt>
                <c:pt idx="2">
                  <c:v>0.27810650887573962</c:v>
                </c:pt>
                <c:pt idx="3">
                  <c:v>0.19230769230769229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3691520"/>
        <c:axId val="183691912"/>
      </c:barChart>
      <c:catAx>
        <c:axId val="183691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91912"/>
        <c:crosses val="autoZero"/>
        <c:auto val="1"/>
        <c:lblAlgn val="ctr"/>
        <c:lblOffset val="100"/>
        <c:noMultiLvlLbl val="0"/>
      </c:catAx>
      <c:valAx>
        <c:axId val="18369191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369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Plan1!$C$483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904866058409366E-2"/>
                  <c:y val="4.1666788179255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195767195767195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Plan1!$B$484:$B$487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Plan1!$C$484:$C$487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3.125E-2</c:v>
                </c:pt>
                <c:pt idx="2">
                  <c:v>2.9585798816568046E-2</c:v>
                </c:pt>
              </c:numCache>
            </c:numRef>
          </c:val>
        </c:ser>
        <c:ser>
          <c:idx val="1"/>
          <c:order val="1"/>
          <c:tx>
            <c:strRef>
              <c:f>Plan1!$D$483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6455026455026939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22751322751322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513227513227E-3"/>
                  <c:y val="-3.7037037037037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03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Plan1!$B$484:$B$487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Plan1!$D$484:$D$487</c:f>
              <c:numCache>
                <c:formatCode>###0.0%</c:formatCode>
                <c:ptCount val="4"/>
                <c:pt idx="0">
                  <c:v>7.8260869565217397E-2</c:v>
                </c:pt>
                <c:pt idx="1">
                  <c:v>5.5555555555555552E-2</c:v>
                </c:pt>
                <c:pt idx="2">
                  <c:v>4.7337278106508875E-2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Plan1!$E$483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Plan1!$B$484:$B$487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Plan1!$E$484:$E$487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0.1423611111111111</c:v>
                </c:pt>
                <c:pt idx="2">
                  <c:v>8.8757396449704137E-2</c:v>
                </c:pt>
                <c:pt idx="3">
                  <c:v>6.7307692307692304E-2</c:v>
                </c:pt>
              </c:numCache>
            </c:numRef>
          </c:val>
        </c:ser>
        <c:ser>
          <c:idx val="3"/>
          <c:order val="3"/>
          <c:tx>
            <c:strRef>
              <c:f>Plan1!$F$483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Plan1!$B$484:$B$487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Plan1!$F$484:$F$487</c:f>
              <c:numCache>
                <c:formatCode>###0.0%</c:formatCode>
                <c:ptCount val="4"/>
                <c:pt idx="0">
                  <c:v>0.33913043478260868</c:v>
                </c:pt>
                <c:pt idx="1">
                  <c:v>0.45833333333333337</c:v>
                </c:pt>
                <c:pt idx="2">
                  <c:v>0.43195266272189348</c:v>
                </c:pt>
                <c:pt idx="3">
                  <c:v>0.38461538461538458</c:v>
                </c:pt>
              </c:numCache>
            </c:numRef>
          </c:val>
        </c:ser>
        <c:ser>
          <c:idx val="4"/>
          <c:order val="4"/>
          <c:tx>
            <c:strRef>
              <c:f>Plan1!$G$483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Plan1!$B$484:$B$487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Plan1!$G$484:$G$487</c:f>
              <c:numCache>
                <c:formatCode>###0.0%</c:formatCode>
                <c:ptCount val="4"/>
                <c:pt idx="0">
                  <c:v>0.51304347826086949</c:v>
                </c:pt>
                <c:pt idx="1">
                  <c:v>0.3125</c:v>
                </c:pt>
                <c:pt idx="2">
                  <c:v>0.4023668639053255</c:v>
                </c:pt>
                <c:pt idx="3">
                  <c:v>0.52884615384615385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3692696"/>
        <c:axId val="183693088"/>
      </c:barChart>
      <c:catAx>
        <c:axId val="183692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3693088"/>
        <c:crosses val="autoZero"/>
        <c:auto val="1"/>
        <c:lblAlgn val="ctr"/>
        <c:lblOffset val="100"/>
        <c:noMultiLvlLbl val="0"/>
      </c:catAx>
      <c:valAx>
        <c:axId val="18369308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369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Plan1!$C$493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18622672165978E-2"/>
                  <c:y val="4.16667881792553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84126984126984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Plan1!$B$494:$B$497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Plan1!$C$494:$C$497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6.9444444444444448E-2</c:v>
                </c:pt>
                <c:pt idx="2">
                  <c:v>3.5502958579881658E-2</c:v>
                </c:pt>
              </c:numCache>
            </c:numRef>
          </c:val>
        </c:ser>
        <c:ser>
          <c:idx val="1"/>
          <c:order val="1"/>
          <c:tx>
            <c:strRef>
              <c:f>Plan1!$D$493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27513227513227E-3"/>
                  <c:y val="-2.77777777777778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45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27513227513713E-3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Plan1!$B$494:$B$497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Plan1!$D$494:$D$497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0.10416666666666666</c:v>
                </c:pt>
                <c:pt idx="2">
                  <c:v>6.5088757396449703E-2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Plan1!$E$493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Plan1!$B$494:$B$497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Plan1!$E$494:$E$497</c:f>
              <c:numCache>
                <c:formatCode>###0.0%</c:formatCode>
                <c:ptCount val="4"/>
                <c:pt idx="0">
                  <c:v>0.17391304347826086</c:v>
                </c:pt>
                <c:pt idx="1">
                  <c:v>0.21875</c:v>
                </c:pt>
                <c:pt idx="2">
                  <c:v>0.14201183431952663</c:v>
                </c:pt>
                <c:pt idx="3">
                  <c:v>8.6538461538461536E-2</c:v>
                </c:pt>
              </c:numCache>
            </c:numRef>
          </c:val>
        </c:ser>
        <c:ser>
          <c:idx val="3"/>
          <c:order val="3"/>
          <c:tx>
            <c:strRef>
              <c:f>Plan1!$F$493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Plan1!$B$494:$B$497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Plan1!$F$494:$F$497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0.35763888888888884</c:v>
                </c:pt>
                <c:pt idx="2">
                  <c:v>0.42603550295857984</c:v>
                </c:pt>
                <c:pt idx="3">
                  <c:v>0.375</c:v>
                </c:pt>
              </c:numCache>
            </c:numRef>
          </c:val>
        </c:ser>
        <c:ser>
          <c:idx val="4"/>
          <c:order val="4"/>
          <c:tx>
            <c:strRef>
              <c:f>Plan1!$G$493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Plan1!$B$494:$B$497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Plan1!$G$494:$G$497</c:f>
              <c:numCache>
                <c:formatCode>###0.0%</c:formatCode>
                <c:ptCount val="4"/>
                <c:pt idx="0">
                  <c:v>0.40869565217391307</c:v>
                </c:pt>
                <c:pt idx="1">
                  <c:v>0.25</c:v>
                </c:pt>
                <c:pt idx="2">
                  <c:v>0.3313609467455621</c:v>
                </c:pt>
                <c:pt idx="3">
                  <c:v>0.50961538461538458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3693872"/>
        <c:axId val="184230024"/>
      </c:barChart>
      <c:catAx>
        <c:axId val="183693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0024"/>
        <c:crosses val="autoZero"/>
        <c:auto val="1"/>
        <c:lblAlgn val="ctr"/>
        <c:lblOffset val="100"/>
        <c:noMultiLvlLbl val="0"/>
      </c:catAx>
      <c:valAx>
        <c:axId val="18423002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369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Plan1!$C$64</c:f>
              <c:strCache>
                <c:ptCount val="1"/>
                <c:pt idx="0">
                  <c:v>NPS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6349685003042232E-2"/>
                  <c:y val="-7.08142523839072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305974377661953E-2"/>
                  <c:y val="-4.552344796108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437106253802715E-2"/>
                  <c:y val="-9.1046895922166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349685003042232E-2"/>
                  <c:y val="-8.0930574153036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Plan1!$B$65:$B$68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Plan1!$C$65:$C$68</c:f>
              <c:numCache>
                <c:formatCode>0.0%</c:formatCode>
                <c:ptCount val="4"/>
                <c:pt idx="0">
                  <c:v>0.66086956521739137</c:v>
                </c:pt>
                <c:pt idx="1">
                  <c:v>0.5902777777777779</c:v>
                </c:pt>
                <c:pt idx="2">
                  <c:v>0.70414201183431957</c:v>
                </c:pt>
                <c:pt idx="3">
                  <c:v>0.81730769230769229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5910920"/>
        <c:axId val="175911312"/>
        <c:axId val="0"/>
      </c:bar3DChart>
      <c:catAx>
        <c:axId val="17591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911312"/>
        <c:crosses val="autoZero"/>
        <c:auto val="1"/>
        <c:lblAlgn val="ctr"/>
        <c:lblOffset val="100"/>
        <c:noMultiLvlLbl val="0"/>
      </c:catAx>
      <c:valAx>
        <c:axId val="1759113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5910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Plan1!$C$503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415364746073408E-7"/>
                  <c:y val="4.6297511422183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3227513227513713E-3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164021164021163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73015873015824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Plan1!$B$504:$B$507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Plan1!$C$504:$C$507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6.5972222222222224E-2</c:v>
                </c:pt>
                <c:pt idx="2">
                  <c:v>4.1420118343195263E-2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Plan1!$D$503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27513227513227E-3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454E-3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582010582010581E-2"/>
                  <c:y val="-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513227513227E-3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Plan1!$B$504:$B$507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Plan1!$D$504:$D$507</c:f>
              <c:numCache>
                <c:formatCode>###0.0%</c:formatCode>
                <c:ptCount val="4"/>
                <c:pt idx="0">
                  <c:v>7.8260869565217397E-2</c:v>
                </c:pt>
                <c:pt idx="1">
                  <c:v>0.15972222222222221</c:v>
                </c:pt>
                <c:pt idx="2">
                  <c:v>0.11242603550295857</c:v>
                </c:pt>
                <c:pt idx="3">
                  <c:v>4.8076923076923073E-2</c:v>
                </c:pt>
              </c:numCache>
            </c:numRef>
          </c:val>
        </c:ser>
        <c:ser>
          <c:idx val="2"/>
          <c:order val="2"/>
          <c:tx>
            <c:strRef>
              <c:f>Plan1!$E$503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Plan1!$B$504:$B$507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Plan1!$E$504:$E$507</c:f>
              <c:numCache>
                <c:formatCode>###0.0%</c:formatCode>
                <c:ptCount val="4"/>
                <c:pt idx="0">
                  <c:v>0.19130434782608696</c:v>
                </c:pt>
                <c:pt idx="1">
                  <c:v>0.2361111111111111</c:v>
                </c:pt>
                <c:pt idx="2">
                  <c:v>0.24260355029585801</c:v>
                </c:pt>
                <c:pt idx="3">
                  <c:v>0.14423076923076925</c:v>
                </c:pt>
              </c:numCache>
            </c:numRef>
          </c:val>
        </c:ser>
        <c:ser>
          <c:idx val="3"/>
          <c:order val="3"/>
          <c:tx>
            <c:strRef>
              <c:f>Plan1!$F$503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Plan1!$B$504:$B$507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Plan1!$F$504:$F$507</c:f>
              <c:numCache>
                <c:formatCode>###0.0%</c:formatCode>
                <c:ptCount val="4"/>
                <c:pt idx="0">
                  <c:v>0.31304347826086959</c:v>
                </c:pt>
                <c:pt idx="1">
                  <c:v>0.33333333333333337</c:v>
                </c:pt>
                <c:pt idx="2">
                  <c:v>0.378698224852071</c:v>
                </c:pt>
                <c:pt idx="3">
                  <c:v>0.35576923076923078</c:v>
                </c:pt>
              </c:numCache>
            </c:numRef>
          </c:val>
        </c:ser>
        <c:ser>
          <c:idx val="4"/>
          <c:order val="4"/>
          <c:tx>
            <c:strRef>
              <c:f>Plan1!$G$503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Plan1!$B$504:$B$507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Plan1!$G$504:$G$507</c:f>
              <c:numCache>
                <c:formatCode>###0.0%</c:formatCode>
                <c:ptCount val="4"/>
                <c:pt idx="0">
                  <c:v>0.34782608695652173</c:v>
                </c:pt>
                <c:pt idx="1">
                  <c:v>0.2048611111111111</c:v>
                </c:pt>
                <c:pt idx="2">
                  <c:v>0.22485207100591714</c:v>
                </c:pt>
                <c:pt idx="3">
                  <c:v>0.43269230769230765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230808"/>
        <c:axId val="184231200"/>
      </c:barChart>
      <c:catAx>
        <c:axId val="184230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1200"/>
        <c:crosses val="autoZero"/>
        <c:auto val="1"/>
        <c:lblAlgn val="ctr"/>
        <c:lblOffset val="100"/>
        <c:noMultiLvlLbl val="0"/>
      </c:catAx>
      <c:valAx>
        <c:axId val="18423120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423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Plan1!$B$67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2103368100496456E-3"/>
                  <c:y val="5.6436250892950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830785193139736E-4"/>
                  <c:y val="5.129565030979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113523302834462E-4"/>
                  <c:y val="5.9775106372889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03368100496456E-3"/>
                  <c:y val="5.5505549571591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6.1056104528750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Plan1!$A$68:$A$72</c:f>
              <c:strCache>
                <c:ptCount val="5"/>
                <c:pt idx="0">
                  <c:v>Os conflitos que acontecem no meu trabalho são resolvidos pelo próprio grupo.</c:v>
                </c:pt>
                <c:pt idx="1">
                  <c:v>As mudanças nesta instituição são informadas aos colaboradores.</c:v>
                </c:pt>
                <c:pt idx="2">
                  <c:v>Recebo orientação do superior imediato para executar minhas tarefas</c:v>
                </c:pt>
                <c:pt idx="3">
                  <c:v>Sinto que minha opinião é valorizada pelo meu chefe.</c:v>
                </c:pt>
                <c:pt idx="4">
                  <c:v>Participo das decisões que afetam meu trabalho.</c:v>
                </c:pt>
              </c:strCache>
            </c:strRef>
          </c:cat>
          <c:val>
            <c:numRef>
              <c:f>Plan1!$B$68:$B$72</c:f>
              <c:numCache>
                <c:formatCode>###0.00</c:formatCode>
                <c:ptCount val="5"/>
                <c:pt idx="0">
                  <c:v>81.304347826086982</c:v>
                </c:pt>
                <c:pt idx="1">
                  <c:v>76.739130434782609</c:v>
                </c:pt>
                <c:pt idx="2">
                  <c:v>81.304347826086968</c:v>
                </c:pt>
                <c:pt idx="3">
                  <c:v>75.65217391304347</c:v>
                </c:pt>
                <c:pt idx="4">
                  <c:v>69.782608695652172</c:v>
                </c:pt>
              </c:numCache>
            </c:numRef>
          </c:val>
        </c:ser>
        <c:ser>
          <c:idx val="1"/>
          <c:order val="1"/>
          <c:tx>
            <c:strRef>
              <c:f>Plan1!$C$67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395383870708803E-3"/>
                  <c:y val="5.7051182453952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6658209557338522E-4"/>
                  <c:y val="5.1193161716292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836725945533E-3"/>
                  <c:y val="5.4275904975373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757007408450506E-17"/>
                  <c:y val="4.9954994614431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5.550554957159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Plan1!$A$68:$A$72</c:f>
              <c:strCache>
                <c:ptCount val="5"/>
                <c:pt idx="0">
                  <c:v>Os conflitos que acontecem no meu trabalho são resolvidos pelo próprio grupo.</c:v>
                </c:pt>
                <c:pt idx="1">
                  <c:v>As mudanças nesta instituição são informadas aos colaboradores.</c:v>
                </c:pt>
                <c:pt idx="2">
                  <c:v>Recebo orientação do superior imediato para executar minhas tarefas</c:v>
                </c:pt>
                <c:pt idx="3">
                  <c:v>Sinto que minha opinião é valorizada pelo meu chefe.</c:v>
                </c:pt>
                <c:pt idx="4">
                  <c:v>Participo das decisões que afetam meu trabalho.</c:v>
                </c:pt>
              </c:strCache>
            </c:strRef>
          </c:cat>
          <c:val>
            <c:numRef>
              <c:f>Plan1!$C$68:$C$72</c:f>
              <c:numCache>
                <c:formatCode>###0.00</c:formatCode>
                <c:ptCount val="5"/>
                <c:pt idx="0">
                  <c:v>67.447916666666686</c:v>
                </c:pt>
                <c:pt idx="1">
                  <c:v>61.63194444444445</c:v>
                </c:pt>
                <c:pt idx="2">
                  <c:v>74.131944444444443</c:v>
                </c:pt>
                <c:pt idx="3">
                  <c:v>65.364583333333357</c:v>
                </c:pt>
                <c:pt idx="4">
                  <c:v>61.284722222222236</c:v>
                </c:pt>
              </c:numCache>
            </c:numRef>
          </c:val>
        </c:ser>
        <c:ser>
          <c:idx val="2"/>
          <c:order val="2"/>
          <c:tx>
            <c:strRef>
              <c:f>Plan1!$D$67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8113523302841119E-4"/>
                  <c:y val="5.6692363113808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455313745513683E-4"/>
                  <c:y val="5.355848482087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658209557325208E-4"/>
                  <c:y val="5.0373252968290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757007408450506E-17"/>
                  <c:y val="5.5505549571591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03368100496456E-3"/>
                  <c:y val="6.383138200732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Plan1!$A$68:$A$72</c:f>
              <c:strCache>
                <c:ptCount val="5"/>
                <c:pt idx="0">
                  <c:v>Os conflitos que acontecem no meu trabalho são resolvidos pelo próprio grupo.</c:v>
                </c:pt>
                <c:pt idx="1">
                  <c:v>As mudanças nesta instituição são informadas aos colaboradores.</c:v>
                </c:pt>
                <c:pt idx="2">
                  <c:v>Recebo orientação do superior imediato para executar minhas tarefas</c:v>
                </c:pt>
                <c:pt idx="3">
                  <c:v>Sinto que minha opinião é valorizada pelo meu chefe.</c:v>
                </c:pt>
                <c:pt idx="4">
                  <c:v>Participo das decisões que afetam meu trabalho.</c:v>
                </c:pt>
              </c:strCache>
            </c:strRef>
          </c:cat>
          <c:val>
            <c:numRef>
              <c:f>Plan1!$D$68:$D$72</c:f>
              <c:numCache>
                <c:formatCode>###0.00</c:formatCode>
                <c:ptCount val="5"/>
                <c:pt idx="0">
                  <c:v>70.710059171597635</c:v>
                </c:pt>
                <c:pt idx="1">
                  <c:v>68.786982248520744</c:v>
                </c:pt>
                <c:pt idx="2">
                  <c:v>78.254437869822482</c:v>
                </c:pt>
                <c:pt idx="3">
                  <c:v>73.816568047337299</c:v>
                </c:pt>
                <c:pt idx="4">
                  <c:v>65.828402366863884</c:v>
                </c:pt>
              </c:numCache>
            </c:numRef>
          </c:val>
        </c:ser>
        <c:ser>
          <c:idx val="3"/>
          <c:order val="3"/>
          <c:tx>
            <c:strRef>
              <c:f>Plan1!$E$67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455313745509246E-4"/>
                  <c:y val="5.1705386158008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202895811824833E-4"/>
                  <c:y val="5.3404642667727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4720430780792E-3"/>
                  <c:y val="5.3455996227370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6.105610452875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6.105610452875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Plan1!$A$68:$A$72</c:f>
              <c:strCache>
                <c:ptCount val="5"/>
                <c:pt idx="0">
                  <c:v>Os conflitos que acontecem no meu trabalho são resolvidos pelo próprio grupo.</c:v>
                </c:pt>
                <c:pt idx="1">
                  <c:v>As mudanças nesta instituição são informadas aos colaboradores.</c:v>
                </c:pt>
                <c:pt idx="2">
                  <c:v>Recebo orientação do superior imediato para executar minhas tarefas</c:v>
                </c:pt>
                <c:pt idx="3">
                  <c:v>Sinto que minha opinião é valorizada pelo meu chefe.</c:v>
                </c:pt>
                <c:pt idx="4">
                  <c:v>Participo das decisões que afetam meu trabalho.</c:v>
                </c:pt>
              </c:strCache>
            </c:strRef>
          </c:cat>
          <c:val>
            <c:numRef>
              <c:f>Plan1!$E$68:$E$72</c:f>
              <c:numCache>
                <c:formatCode>###0.00</c:formatCode>
                <c:ptCount val="5"/>
                <c:pt idx="0">
                  <c:v>79.807692307692278</c:v>
                </c:pt>
                <c:pt idx="1">
                  <c:v>68.269230769230802</c:v>
                </c:pt>
                <c:pt idx="2">
                  <c:v>85.576923076923094</c:v>
                </c:pt>
                <c:pt idx="3">
                  <c:v>84.134615384615415</c:v>
                </c:pt>
                <c:pt idx="4">
                  <c:v>78.365384615384627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4231984"/>
        <c:axId val="184232376"/>
        <c:axId val="0"/>
      </c:bar3DChart>
      <c:catAx>
        <c:axId val="18423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2376"/>
        <c:crosses val="autoZero"/>
        <c:auto val="1"/>
        <c:lblAlgn val="ctr"/>
        <c:lblOffset val="100"/>
        <c:noMultiLvlLbl val="0"/>
      </c:catAx>
      <c:valAx>
        <c:axId val="184232376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423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Plan1!$C$513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431485387527386E-3"/>
                  <c:y val="6.55987645331788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6025677087302861E-3"/>
                  <c:y val="5.843591635546140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600635822162728E-2"/>
                  <c:y val="4.26583959911952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468221659573331E-2"/>
                  <c:y val="4.26583959911952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Plan1!$B$514:$B$517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Plan1!$C$514:$C$517</c:f>
              <c:numCache>
                <c:formatCode>###0.0%</c:formatCode>
                <c:ptCount val="4"/>
                <c:pt idx="0">
                  <c:v>8.6956521739130432E-2</c:v>
                </c:pt>
                <c:pt idx="1">
                  <c:v>8.6805555555555552E-2</c:v>
                </c:pt>
                <c:pt idx="2">
                  <c:v>3.5502958579881658E-2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Plan1!$D$513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279730932990808E-2"/>
                  <c:y val="-3.67612462138598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029805215624116E-3"/>
                  <c:y val="3.691306805380778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4981093516674384E-3"/>
                  <c:y val="2.3127379408974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Plan1!$B$514:$B$517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Plan1!$D$514:$D$517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9.027777777777779E-2</c:v>
                </c:pt>
                <c:pt idx="2">
                  <c:v>8.8757396449704137E-2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Plan1!$E$513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Plan1!$B$514:$B$517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Plan1!$E$514:$E$517</c:f>
              <c:numCache>
                <c:formatCode>###0.0%</c:formatCode>
                <c:ptCount val="4"/>
                <c:pt idx="0">
                  <c:v>0.10434782608695653</c:v>
                </c:pt>
                <c:pt idx="1">
                  <c:v>0.21180555555555558</c:v>
                </c:pt>
                <c:pt idx="2">
                  <c:v>0.11834319526627218</c:v>
                </c:pt>
                <c:pt idx="3">
                  <c:v>0.125</c:v>
                </c:pt>
              </c:numCache>
            </c:numRef>
          </c:val>
        </c:ser>
        <c:ser>
          <c:idx val="3"/>
          <c:order val="3"/>
          <c:tx>
            <c:strRef>
              <c:f>Plan1!$F$513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Plan1!$B$514:$B$517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Plan1!$F$514:$F$517</c:f>
              <c:numCache>
                <c:formatCode>###0.0%</c:formatCode>
                <c:ptCount val="4"/>
                <c:pt idx="0">
                  <c:v>0.29565217391304349</c:v>
                </c:pt>
                <c:pt idx="1">
                  <c:v>0.28472222222222221</c:v>
                </c:pt>
                <c:pt idx="2">
                  <c:v>0.36094674556213013</c:v>
                </c:pt>
                <c:pt idx="3">
                  <c:v>0.32692307692307693</c:v>
                </c:pt>
              </c:numCache>
            </c:numRef>
          </c:val>
        </c:ser>
        <c:ser>
          <c:idx val="4"/>
          <c:order val="4"/>
          <c:tx>
            <c:strRef>
              <c:f>Plan1!$G$513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Plan1!$B$514:$B$517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Plan1!$G$514:$G$517</c:f>
              <c:numCache>
                <c:formatCode>###0.0%</c:formatCode>
                <c:ptCount val="4"/>
                <c:pt idx="0">
                  <c:v>0.46956521739130436</c:v>
                </c:pt>
                <c:pt idx="1">
                  <c:v>0.32638888888888884</c:v>
                </c:pt>
                <c:pt idx="2">
                  <c:v>0.39644970414201181</c:v>
                </c:pt>
                <c:pt idx="3">
                  <c:v>0.50961538461538458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233160"/>
        <c:axId val="184233552"/>
      </c:barChart>
      <c:catAx>
        <c:axId val="184233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3552"/>
        <c:crosses val="autoZero"/>
        <c:auto val="1"/>
        <c:lblAlgn val="ctr"/>
        <c:lblOffset val="100"/>
        <c:noMultiLvlLbl val="0"/>
      </c:catAx>
      <c:valAx>
        <c:axId val="18423355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423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Plan1!$C$523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8043E-2"/>
                  <c:y val="3.85803684261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49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Plan1!$B$524:$B$527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Plan1!$C$524:$C$527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5.5555555555555552E-2</c:v>
                </c:pt>
                <c:pt idx="2">
                  <c:v>3.5502958579881658E-2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Plan1!$D$523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455026455026454E-3"/>
                  <c:y val="-2.77777777777778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27513227512743E-3"/>
                  <c:y val="-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513227513227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Plan1!$B$524:$B$527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Plan1!$D$524:$D$527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6.5972222222222224E-2</c:v>
                </c:pt>
                <c:pt idx="2">
                  <c:v>3.5502958579881658E-2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Plan1!$E$523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Plan1!$B$524:$B$527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Plan1!$E$524:$E$527</c:f>
              <c:numCache>
                <c:formatCode>###0.0%</c:formatCode>
                <c:ptCount val="4"/>
                <c:pt idx="0">
                  <c:v>0.1391304347826087</c:v>
                </c:pt>
                <c:pt idx="1">
                  <c:v>0.15972222222222221</c:v>
                </c:pt>
                <c:pt idx="2">
                  <c:v>0.15384615384615385</c:v>
                </c:pt>
                <c:pt idx="3">
                  <c:v>6.7307692307692304E-2</c:v>
                </c:pt>
              </c:numCache>
            </c:numRef>
          </c:val>
        </c:ser>
        <c:ser>
          <c:idx val="3"/>
          <c:order val="3"/>
          <c:tx>
            <c:strRef>
              <c:f>Plan1!$F$523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Plan1!$B$524:$B$527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Plan1!$F$524:$F$527</c:f>
              <c:numCache>
                <c:formatCode>###0.0%</c:formatCode>
                <c:ptCount val="4"/>
                <c:pt idx="0">
                  <c:v>0.30434782608695654</c:v>
                </c:pt>
                <c:pt idx="1">
                  <c:v>0.39930555555555558</c:v>
                </c:pt>
                <c:pt idx="2">
                  <c:v>0.39053254437869822</c:v>
                </c:pt>
                <c:pt idx="3">
                  <c:v>0.375</c:v>
                </c:pt>
              </c:numCache>
            </c:numRef>
          </c:val>
        </c:ser>
        <c:ser>
          <c:idx val="4"/>
          <c:order val="4"/>
          <c:tx>
            <c:strRef>
              <c:f>Plan1!$G$523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Plan1!$B$524:$B$527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Plan1!$G$524:$G$527</c:f>
              <c:numCache>
                <c:formatCode>###0.0%</c:formatCode>
                <c:ptCount val="4"/>
                <c:pt idx="0">
                  <c:v>0.5043478260869565</c:v>
                </c:pt>
                <c:pt idx="1">
                  <c:v>0.31944444444444442</c:v>
                </c:pt>
                <c:pt idx="2">
                  <c:v>0.38461538461538458</c:v>
                </c:pt>
                <c:pt idx="3">
                  <c:v>0.52884615384615385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234336"/>
        <c:axId val="184234728"/>
      </c:barChart>
      <c:catAx>
        <c:axId val="18423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4728"/>
        <c:crosses val="autoZero"/>
        <c:auto val="1"/>
        <c:lblAlgn val="ctr"/>
        <c:lblOffset val="100"/>
        <c:noMultiLvlLbl val="0"/>
      </c:catAx>
      <c:valAx>
        <c:axId val="18423472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423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Plan1!$C$533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120026663332E-2"/>
                  <c:y val="3.85803684261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-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2910052910052907E-3"/>
                  <c:y val="3.0864197530864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49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Plan1!$B$534:$B$537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Plan1!$C$534:$C$537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4.8611111111111105E-2</c:v>
                </c:pt>
                <c:pt idx="2">
                  <c:v>4.1420118343195263E-2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Plan1!$D$533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55026455026450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2592592592592102E-3"/>
                  <c:y val="-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Plan1!$B$534:$B$537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Plan1!$D$534:$D$537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9.375E-2</c:v>
                </c:pt>
                <c:pt idx="2">
                  <c:v>2.9585798816568046E-2</c:v>
                </c:pt>
              </c:numCache>
            </c:numRef>
          </c:val>
        </c:ser>
        <c:ser>
          <c:idx val="2"/>
          <c:order val="2"/>
          <c:tx>
            <c:strRef>
              <c:f>Plan1!$E$533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Plan1!$B$534:$B$537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Plan1!$E$534:$E$537</c:f>
              <c:numCache>
                <c:formatCode>###0.0%</c:formatCode>
                <c:ptCount val="4"/>
                <c:pt idx="0">
                  <c:v>0.11304347826086956</c:v>
                </c:pt>
                <c:pt idx="1">
                  <c:v>0.15972222222222221</c:v>
                </c:pt>
                <c:pt idx="2">
                  <c:v>0.10059171597633138</c:v>
                </c:pt>
                <c:pt idx="3">
                  <c:v>5.7692307692307689E-2</c:v>
                </c:pt>
              </c:numCache>
            </c:numRef>
          </c:val>
        </c:ser>
        <c:ser>
          <c:idx val="3"/>
          <c:order val="3"/>
          <c:tx>
            <c:strRef>
              <c:f>Plan1!$F$533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Plan1!$B$534:$B$537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Plan1!$F$534:$F$537</c:f>
              <c:numCache>
                <c:formatCode>###0.0%</c:formatCode>
                <c:ptCount val="4"/>
                <c:pt idx="0">
                  <c:v>0.31304347826086959</c:v>
                </c:pt>
                <c:pt idx="1">
                  <c:v>0.31597222222222221</c:v>
                </c:pt>
                <c:pt idx="2">
                  <c:v>0.38461538461538458</c:v>
                </c:pt>
                <c:pt idx="3">
                  <c:v>0.27884615384615385</c:v>
                </c:pt>
              </c:numCache>
            </c:numRef>
          </c:val>
        </c:ser>
        <c:ser>
          <c:idx val="4"/>
          <c:order val="4"/>
          <c:tx>
            <c:strRef>
              <c:f>Plan1!$G$533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Plan1!$B$534:$B$537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Plan1!$G$534:$G$537</c:f>
              <c:numCache>
                <c:formatCode>###0.0%</c:formatCode>
                <c:ptCount val="4"/>
                <c:pt idx="0">
                  <c:v>0.52173913043478259</c:v>
                </c:pt>
                <c:pt idx="1">
                  <c:v>0.38194444444444442</c:v>
                </c:pt>
                <c:pt idx="2">
                  <c:v>0.44378698224852076</c:v>
                </c:pt>
                <c:pt idx="3">
                  <c:v>0.65384615384615385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235512"/>
        <c:axId val="184235904"/>
      </c:barChart>
      <c:catAx>
        <c:axId val="18423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5904"/>
        <c:crosses val="autoZero"/>
        <c:auto val="1"/>
        <c:lblAlgn val="ctr"/>
        <c:lblOffset val="100"/>
        <c:noMultiLvlLbl val="0"/>
      </c:catAx>
      <c:valAx>
        <c:axId val="18423590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4235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Plan1!$C$543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95871349414655E-2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1.3227513227513227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27513227513178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Plan1!$B$544:$B$547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Plan1!$C$544:$C$547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5.5555555555555552E-2</c:v>
                </c:pt>
                <c:pt idx="2">
                  <c:v>2.3668639053254437E-2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Plan1!$D$543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015873015872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939E-3"/>
                  <c:y val="-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27513227512743E-3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Plan1!$B$544:$B$547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Plan1!$D$544:$D$547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9.027777777777779E-2</c:v>
                </c:pt>
                <c:pt idx="2">
                  <c:v>5.9171597633136092E-2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Plan1!$E$543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Plan1!$B$544:$B$547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Plan1!$E$544:$E$547</c:f>
              <c:numCache>
                <c:formatCode>###0.0%</c:formatCode>
                <c:ptCount val="4"/>
                <c:pt idx="0">
                  <c:v>0.14782608695652175</c:v>
                </c:pt>
                <c:pt idx="1">
                  <c:v>0.2361111111111111</c:v>
                </c:pt>
                <c:pt idx="2">
                  <c:v>0.13609467455621302</c:v>
                </c:pt>
                <c:pt idx="3">
                  <c:v>6.7307692307692304E-2</c:v>
                </c:pt>
              </c:numCache>
            </c:numRef>
          </c:val>
        </c:ser>
        <c:ser>
          <c:idx val="3"/>
          <c:order val="3"/>
          <c:tx>
            <c:strRef>
              <c:f>Plan1!$F$543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Plan1!$B$544:$B$547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Plan1!$F$544:$F$547</c:f>
              <c:numCache>
                <c:formatCode>###0.0%</c:formatCode>
                <c:ptCount val="4"/>
                <c:pt idx="0">
                  <c:v>0.34782608695652173</c:v>
                </c:pt>
                <c:pt idx="1">
                  <c:v>0.32291666666666663</c:v>
                </c:pt>
                <c:pt idx="2">
                  <c:v>0.35502958579881655</c:v>
                </c:pt>
                <c:pt idx="3">
                  <c:v>0.25</c:v>
                </c:pt>
              </c:numCache>
            </c:numRef>
          </c:val>
        </c:ser>
        <c:ser>
          <c:idx val="4"/>
          <c:order val="4"/>
          <c:tx>
            <c:strRef>
              <c:f>Plan1!$G$543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Plan1!$B$544:$B$547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Plan1!$G$544:$G$547</c:f>
              <c:numCache>
                <c:formatCode>###0.0%</c:formatCode>
                <c:ptCount val="4"/>
                <c:pt idx="0">
                  <c:v>0.44347826086956521</c:v>
                </c:pt>
                <c:pt idx="1">
                  <c:v>0.2951388888888889</c:v>
                </c:pt>
                <c:pt idx="2">
                  <c:v>0.42603550295857984</c:v>
                </c:pt>
                <c:pt idx="3">
                  <c:v>0.64423076923076916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4236688"/>
        <c:axId val="184237080"/>
      </c:barChart>
      <c:catAx>
        <c:axId val="18423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237080"/>
        <c:crosses val="autoZero"/>
        <c:auto val="1"/>
        <c:lblAlgn val="ctr"/>
        <c:lblOffset val="100"/>
        <c:noMultiLvlLbl val="0"/>
      </c:catAx>
      <c:valAx>
        <c:axId val="18423708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423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Plan1!$C$553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8518518518518517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Plan1!$B$554:$B$557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Plan1!$C$554:$C$557</c:f>
              <c:numCache>
                <c:formatCode>###0.0%</c:formatCode>
                <c:ptCount val="4"/>
                <c:pt idx="1">
                  <c:v>2.7777777777777776E-2</c:v>
                </c:pt>
                <c:pt idx="2">
                  <c:v>2.3668639053254437E-2</c:v>
                </c:pt>
              </c:numCache>
            </c:numRef>
          </c:val>
        </c:ser>
        <c:ser>
          <c:idx val="1"/>
          <c:order val="1"/>
          <c:tx>
            <c:strRef>
              <c:f>Plan1!$D$553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81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454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3.7037037037037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73015873015872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Plan1!$B$554:$B$557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Plan1!$D$554:$D$557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6.9444444444444448E-2</c:v>
                </c:pt>
                <c:pt idx="2">
                  <c:v>4.7337278106508875E-2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2"/>
          <c:order val="2"/>
          <c:tx>
            <c:strRef>
              <c:f>Plan1!$E$553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Plan1!$B$554:$B$557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Plan1!$E$554:$E$557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0.1111111111111111</c:v>
                </c:pt>
                <c:pt idx="2">
                  <c:v>6.5088757396449703E-2</c:v>
                </c:pt>
                <c:pt idx="3">
                  <c:v>6.7307692307692304E-2</c:v>
                </c:pt>
              </c:numCache>
            </c:numRef>
          </c:val>
        </c:ser>
        <c:ser>
          <c:idx val="3"/>
          <c:order val="3"/>
          <c:tx>
            <c:strRef>
              <c:f>Plan1!$F$553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Plan1!$B$554:$B$557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Plan1!$F$554:$F$557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0.35763888888888884</c:v>
                </c:pt>
                <c:pt idx="2">
                  <c:v>0.37278106508875736</c:v>
                </c:pt>
                <c:pt idx="3">
                  <c:v>0.24038461538461539</c:v>
                </c:pt>
              </c:numCache>
            </c:numRef>
          </c:val>
        </c:ser>
        <c:ser>
          <c:idx val="4"/>
          <c:order val="4"/>
          <c:tx>
            <c:strRef>
              <c:f>Plan1!$G$553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Plan1!$B$554:$B$557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Plan1!$G$554:$G$557</c:f>
              <c:numCache>
                <c:formatCode>###0.0%</c:formatCode>
                <c:ptCount val="4"/>
                <c:pt idx="0">
                  <c:v>0.59130434782608698</c:v>
                </c:pt>
                <c:pt idx="1">
                  <c:v>0.43402777777777779</c:v>
                </c:pt>
                <c:pt idx="2">
                  <c:v>0.49112426035502954</c:v>
                </c:pt>
                <c:pt idx="3">
                  <c:v>0.68269230769230771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5888472"/>
        <c:axId val="185888864"/>
      </c:barChart>
      <c:catAx>
        <c:axId val="185888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88864"/>
        <c:crosses val="autoZero"/>
        <c:auto val="1"/>
        <c:lblAlgn val="ctr"/>
        <c:lblOffset val="100"/>
        <c:noMultiLvlLbl val="0"/>
      </c:catAx>
      <c:valAx>
        <c:axId val="18588886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588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944716955562336E-2"/>
          <c:y val="2.9829960682958765E-2"/>
          <c:w val="0.97337258764125922"/>
          <c:h val="0.709064357766498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Plan1!$B$75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5.4676374820609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202902978820248E-4"/>
                  <c:y val="5.4578578671770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8113532653270122E-4"/>
                  <c:y val="5.4541851733778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6948106758375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03369253973098E-3"/>
                  <c:y val="5.965992136591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Plan1!$A$76:$A$80</c:f>
              <c:strCache>
                <c:ptCount val="5"/>
                <c:pt idx="0">
                  <c:v>A minha chefia elogia quando realizo um bom trabalho.</c:v>
                </c:pt>
                <c:pt idx="1">
                  <c:v>As mudanças são acompanhadas por minha chefia.</c:v>
                </c:pt>
                <c:pt idx="2">
                  <c:v>Eu posso contar com o apoio do chefe imediato.</c:v>
                </c:pt>
                <c:pt idx="3">
                  <c:v>Meu chefe valoriza a minha opinião e a dos demais colaboradores do meu setor.</c:v>
                </c:pt>
                <c:pt idx="4">
                  <c:v>O meu chefe tem respeito pelos colaboradores.</c:v>
                </c:pt>
              </c:strCache>
            </c:strRef>
          </c:cat>
          <c:val>
            <c:numRef>
              <c:f>Plan1!$B$76:$B$80</c:f>
              <c:numCache>
                <c:formatCode>###0.00</c:formatCode>
                <c:ptCount val="5"/>
                <c:pt idx="0">
                  <c:v>75.434782608695599</c:v>
                </c:pt>
                <c:pt idx="1">
                  <c:v>81.304347826086953</c:v>
                </c:pt>
                <c:pt idx="2">
                  <c:v>81.956521739130437</c:v>
                </c:pt>
                <c:pt idx="3">
                  <c:v>78.478260869565204</c:v>
                </c:pt>
                <c:pt idx="4">
                  <c:v>87.608695652173935</c:v>
                </c:pt>
              </c:numCache>
            </c:numRef>
          </c:val>
        </c:ser>
        <c:ser>
          <c:idx val="1"/>
          <c:order val="1"/>
          <c:tx>
            <c:strRef>
              <c:f>Plan1!$C$75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4395385242619296E-3"/>
                  <c:y val="5.181786598980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769191035577617E-3"/>
                  <c:y val="6.0026550159708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837770251492E-3"/>
                  <c:y val="5.452968059735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8757015867181488E-17"/>
                  <c:y val="5.4236292150834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51403173436298E-16"/>
                  <c:y val="5.15244775432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Plan1!$A$76:$A$80</c:f>
              <c:strCache>
                <c:ptCount val="5"/>
                <c:pt idx="0">
                  <c:v>A minha chefia elogia quando realizo um bom trabalho.</c:v>
                </c:pt>
                <c:pt idx="1">
                  <c:v>As mudanças são acompanhadas por minha chefia.</c:v>
                </c:pt>
                <c:pt idx="2">
                  <c:v>Eu posso contar com o apoio do chefe imediato.</c:v>
                </c:pt>
                <c:pt idx="3">
                  <c:v>Meu chefe valoriza a minha opinião e a dos demais colaboradores do meu setor.</c:v>
                </c:pt>
                <c:pt idx="4">
                  <c:v>O meu chefe tem respeito pelos colaboradores.</c:v>
                </c:pt>
              </c:strCache>
            </c:strRef>
          </c:cat>
          <c:val>
            <c:numRef>
              <c:f>Plan1!$C$76:$C$80</c:f>
              <c:numCache>
                <c:formatCode>###0.00</c:formatCode>
                <c:ptCount val="5"/>
                <c:pt idx="0">
                  <c:v>66.840277777777715</c:v>
                </c:pt>
                <c:pt idx="1">
                  <c:v>71.527777777777771</c:v>
                </c:pt>
                <c:pt idx="2">
                  <c:v>72.222222222222214</c:v>
                </c:pt>
                <c:pt idx="3">
                  <c:v>67.795138888888872</c:v>
                </c:pt>
                <c:pt idx="4">
                  <c:v>77.5173611111111</c:v>
                </c:pt>
              </c:numCache>
            </c:numRef>
          </c:val>
        </c:ser>
        <c:ser>
          <c:idx val="2"/>
          <c:order val="2"/>
          <c:tx>
            <c:strRef>
              <c:f>Plan1!$D$75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920159886463085E-4"/>
                  <c:y val="5.4615305609762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57837770250605E-3"/>
                  <c:y val="5.4700717093464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6658217816045174E-4"/>
                  <c:y val="5.2086698634761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5.9659921365917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103369253971322E-3"/>
                  <c:y val="5.96599213659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Plan1!$A$76:$A$80</c:f>
              <c:strCache>
                <c:ptCount val="5"/>
                <c:pt idx="0">
                  <c:v>A minha chefia elogia quando realizo um bom trabalho.</c:v>
                </c:pt>
                <c:pt idx="1">
                  <c:v>As mudanças são acompanhadas por minha chefia.</c:v>
                </c:pt>
                <c:pt idx="2">
                  <c:v>Eu posso contar com o apoio do chefe imediato.</c:v>
                </c:pt>
                <c:pt idx="3">
                  <c:v>Meu chefe valoriza a minha opinião e a dos demais colaboradores do meu setor.</c:v>
                </c:pt>
                <c:pt idx="4">
                  <c:v>O meu chefe tem respeito pelos colaboradores.</c:v>
                </c:pt>
              </c:strCache>
            </c:strRef>
          </c:cat>
          <c:val>
            <c:numRef>
              <c:f>Plan1!$D$76:$D$80</c:f>
              <c:numCache>
                <c:formatCode>###0.00</c:formatCode>
                <c:ptCount val="5"/>
                <c:pt idx="0">
                  <c:v>74.852071005917097</c:v>
                </c:pt>
                <c:pt idx="1">
                  <c:v>76.331360946745519</c:v>
                </c:pt>
                <c:pt idx="2">
                  <c:v>78.994082840236686</c:v>
                </c:pt>
                <c:pt idx="3">
                  <c:v>77.514792899408235</c:v>
                </c:pt>
                <c:pt idx="4">
                  <c:v>81.508875739644992</c:v>
                </c:pt>
              </c:numCache>
            </c:numRef>
          </c:val>
        </c:ser>
        <c:ser>
          <c:idx val="3"/>
          <c:order val="3"/>
          <c:tx>
            <c:strRef>
              <c:f>Plan1!$E$75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202902978820248E-4"/>
                  <c:y val="5.2025629423914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2920159886460865E-4"/>
                  <c:y val="5.472527289502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03369253973098E-3"/>
                  <c:y val="5.9659921365917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7751403173436298E-16"/>
                  <c:y val="5.965992136591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Plan1!$A$76:$A$80</c:f>
              <c:strCache>
                <c:ptCount val="5"/>
                <c:pt idx="0">
                  <c:v>A minha chefia elogia quando realizo um bom trabalho.</c:v>
                </c:pt>
                <c:pt idx="1">
                  <c:v>As mudanças são acompanhadas por minha chefia.</c:v>
                </c:pt>
                <c:pt idx="2">
                  <c:v>Eu posso contar com o apoio do chefe imediato.</c:v>
                </c:pt>
                <c:pt idx="3">
                  <c:v>Meu chefe valoriza a minha opinião e a dos demais colaboradores do meu setor.</c:v>
                </c:pt>
                <c:pt idx="4">
                  <c:v>O meu chefe tem respeito pelos colaboradores.</c:v>
                </c:pt>
              </c:strCache>
            </c:strRef>
          </c:cat>
          <c:val>
            <c:numRef>
              <c:f>Plan1!$E$76:$E$80</c:f>
              <c:numCache>
                <c:formatCode>###0.00</c:formatCode>
                <c:ptCount val="5"/>
                <c:pt idx="0">
                  <c:v>82.45192307692308</c:v>
                </c:pt>
                <c:pt idx="1">
                  <c:v>84.855769230769212</c:v>
                </c:pt>
                <c:pt idx="2">
                  <c:v>89.182692307692335</c:v>
                </c:pt>
                <c:pt idx="3">
                  <c:v>87.259615384615373</c:v>
                </c:pt>
                <c:pt idx="4">
                  <c:v>89.90384615384616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5889648"/>
        <c:axId val="185890040"/>
        <c:axId val="0"/>
      </c:bar3DChart>
      <c:catAx>
        <c:axId val="18588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90040"/>
        <c:crosses val="autoZero"/>
        <c:auto val="1"/>
        <c:lblAlgn val="ctr"/>
        <c:lblOffset val="100"/>
        <c:noMultiLvlLbl val="0"/>
      </c:catAx>
      <c:valAx>
        <c:axId val="185890040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588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Plan1!$C$563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5934195896E-2"/>
                  <c:y val="3.7858913136848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8078773106905786E-2"/>
                  <c:y val="3.97627279286197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20692188906834E-2"/>
                  <c:y val="4.2849219012611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66833578044898E-2"/>
                      <c:h val="4.950490518338746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Plan1!$B$564:$B$567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Plan1!$C$564:$C$567</c:f>
              <c:numCache>
                <c:formatCode>###0.0%</c:formatCode>
                <c:ptCount val="4"/>
                <c:pt idx="0" formatCode="####.0%">
                  <c:v>8.6956521739130436E-3</c:v>
                </c:pt>
                <c:pt idx="1">
                  <c:v>2.7777777777777776E-2</c:v>
                </c:pt>
                <c:pt idx="2">
                  <c:v>1.1834319526627219E-2</c:v>
                </c:pt>
              </c:numCache>
            </c:numRef>
          </c:val>
        </c:ser>
        <c:ser>
          <c:idx val="1"/>
          <c:order val="1"/>
          <c:tx>
            <c:strRef>
              <c:f>Plan1!$D$563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110537514032979E-2"/>
                  <c:y val="-4.26687913727900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877402561608693E-3"/>
                  <c:y val="-2.7416992416547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314954065413281E-2"/>
                  <c:y val="-3.70369777123239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Plan1!$B$564:$B$567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Plan1!$D$564:$D$567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3.8194444444444448E-2</c:v>
                </c:pt>
                <c:pt idx="2">
                  <c:v>1.1834319526627219E-2</c:v>
                </c:pt>
              </c:numCache>
            </c:numRef>
          </c:val>
        </c:ser>
        <c:ser>
          <c:idx val="2"/>
          <c:order val="2"/>
          <c:tx>
            <c:strRef>
              <c:f>Plan1!$E$563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761713972527228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937885369779953E-2"/>
                  <c:y val="3.48727613300434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Plan1!$B$564:$B$567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Plan1!$E$564:$E$567</c:f>
              <c:numCache>
                <c:formatCode>###0.0%</c:formatCode>
                <c:ptCount val="4"/>
                <c:pt idx="0">
                  <c:v>5.2173913043478265E-2</c:v>
                </c:pt>
                <c:pt idx="1">
                  <c:v>0.15277777777777779</c:v>
                </c:pt>
                <c:pt idx="2">
                  <c:v>6.5088757396449703E-2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3"/>
          <c:order val="3"/>
          <c:tx>
            <c:strRef>
              <c:f>Plan1!$F$563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Plan1!$B$564:$B$567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Plan1!$F$564:$F$567</c:f>
              <c:numCache>
                <c:formatCode>###0.0%</c:formatCode>
                <c:ptCount val="4"/>
                <c:pt idx="0">
                  <c:v>0.31304347826086959</c:v>
                </c:pt>
                <c:pt idx="1">
                  <c:v>0.41319444444444442</c:v>
                </c:pt>
                <c:pt idx="2">
                  <c:v>0.43786982248520706</c:v>
                </c:pt>
                <c:pt idx="3">
                  <c:v>0.31730769230769229</c:v>
                </c:pt>
              </c:numCache>
            </c:numRef>
          </c:val>
        </c:ser>
        <c:ser>
          <c:idx val="4"/>
          <c:order val="4"/>
          <c:tx>
            <c:strRef>
              <c:f>Plan1!$G$563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Plan1!$B$564:$B$567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Plan1!$G$564:$G$567</c:f>
              <c:numCache>
                <c:formatCode>###0.0%</c:formatCode>
                <c:ptCount val="4"/>
                <c:pt idx="0">
                  <c:v>0.60869565217391308</c:v>
                </c:pt>
                <c:pt idx="1">
                  <c:v>0.36805555555555558</c:v>
                </c:pt>
                <c:pt idx="2">
                  <c:v>0.47337278106508873</c:v>
                </c:pt>
                <c:pt idx="3">
                  <c:v>0.67307692307692302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5890824"/>
        <c:axId val="185891216"/>
      </c:barChart>
      <c:catAx>
        <c:axId val="185890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91216"/>
        <c:crosses val="autoZero"/>
        <c:auto val="1"/>
        <c:lblAlgn val="ctr"/>
        <c:lblOffset val="100"/>
        <c:noMultiLvlLbl val="0"/>
      </c:catAx>
      <c:valAx>
        <c:axId val="185891216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5890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Plan1!$C$573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Plan1!$B$574:$B$577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Plan1!$C$574:$C$577</c:f>
              <c:numCache>
                <c:formatCode>###0.0%</c:formatCode>
                <c:ptCount val="4"/>
                <c:pt idx="1">
                  <c:v>2.4305555555555552E-2</c:v>
                </c:pt>
                <c:pt idx="2">
                  <c:v>2.9585798816568046E-2</c:v>
                </c:pt>
              </c:numCache>
            </c:numRef>
          </c:val>
        </c:ser>
        <c:ser>
          <c:idx val="1"/>
          <c:order val="1"/>
          <c:tx>
            <c:strRef>
              <c:f>Plan1!$D$573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454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Plan1!$B$574:$B$577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Plan1!$D$574:$D$577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5.5555555555555552E-2</c:v>
                </c:pt>
                <c:pt idx="2">
                  <c:v>3.5502958579881658E-2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Plan1!$E$573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Plan1!$B$574:$B$577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Plan1!$E$574:$E$577</c:f>
              <c:numCache>
                <c:formatCode>###0.0%</c:formatCode>
                <c:ptCount val="4"/>
                <c:pt idx="0">
                  <c:v>0.13043478260869565</c:v>
                </c:pt>
                <c:pt idx="1">
                  <c:v>0.17708333333333331</c:v>
                </c:pt>
                <c:pt idx="2">
                  <c:v>0.19526627218934911</c:v>
                </c:pt>
                <c:pt idx="3">
                  <c:v>0.14423076923076925</c:v>
                </c:pt>
              </c:numCache>
            </c:numRef>
          </c:val>
        </c:ser>
        <c:ser>
          <c:idx val="3"/>
          <c:order val="3"/>
          <c:tx>
            <c:strRef>
              <c:f>Plan1!$F$573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Plan1!$B$574:$B$577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Plan1!$F$574:$F$577</c:f>
              <c:numCache>
                <c:formatCode>###0.0%</c:formatCode>
                <c:ptCount val="4"/>
                <c:pt idx="0">
                  <c:v>0.32173913043478258</c:v>
                </c:pt>
                <c:pt idx="1">
                  <c:v>0.44791666666666663</c:v>
                </c:pt>
                <c:pt idx="2">
                  <c:v>0.46153846153846151</c:v>
                </c:pt>
                <c:pt idx="3">
                  <c:v>0.36538461538461542</c:v>
                </c:pt>
              </c:numCache>
            </c:numRef>
          </c:val>
        </c:ser>
        <c:ser>
          <c:idx val="4"/>
          <c:order val="4"/>
          <c:tx>
            <c:strRef>
              <c:f>Plan1!$G$573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Plan1!$B$574:$B$577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Plan1!$G$574:$G$577</c:f>
              <c:numCache>
                <c:formatCode>###0.0%</c:formatCode>
                <c:ptCount val="4"/>
                <c:pt idx="0">
                  <c:v>0.52173913043478259</c:v>
                </c:pt>
                <c:pt idx="1">
                  <c:v>0.2951388888888889</c:v>
                </c:pt>
                <c:pt idx="2">
                  <c:v>0.27810650887573962</c:v>
                </c:pt>
                <c:pt idx="3">
                  <c:v>0.46153846153846151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5892000"/>
        <c:axId val="185892392"/>
      </c:barChart>
      <c:catAx>
        <c:axId val="18589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92392"/>
        <c:crosses val="autoZero"/>
        <c:auto val="1"/>
        <c:lblAlgn val="ctr"/>
        <c:lblOffset val="100"/>
        <c:noMultiLvlLbl val="0"/>
      </c:catAx>
      <c:valAx>
        <c:axId val="18589239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589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Plan1!$C$76</c:f>
              <c:strCache>
                <c:ptCount val="1"/>
                <c:pt idx="0">
                  <c:v>Detratores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873120026663332E-2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Plan1!$B$77:$B$80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Plan1!$C$77:$C$80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3.125E-2</c:v>
                </c:pt>
                <c:pt idx="2">
                  <c:v>5.325443786982248E-2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Plan1!$D$76</c:f>
              <c:strCache>
                <c:ptCount val="1"/>
                <c:pt idx="0">
                  <c:v>Neutros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164021164021163E-2"/>
                  <c:y val="-3.39506172839507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904761904761904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92592592592587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Plan1!$B$77:$B$80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Plan1!$D$77:$D$80</c:f>
              <c:numCache>
                <c:formatCode>###0.0%</c:formatCode>
                <c:ptCount val="4"/>
                <c:pt idx="0">
                  <c:v>0.20869565217391306</c:v>
                </c:pt>
                <c:pt idx="1">
                  <c:v>0.22916666666666669</c:v>
                </c:pt>
                <c:pt idx="2">
                  <c:v>0.18343195266272189</c:v>
                </c:pt>
                <c:pt idx="3">
                  <c:v>0.21153846153846154</c:v>
                </c:pt>
              </c:numCache>
            </c:numRef>
          </c:val>
        </c:ser>
        <c:ser>
          <c:idx val="2"/>
          <c:order val="2"/>
          <c:tx>
            <c:strRef>
              <c:f>Plan1!$E$76</c:f>
              <c:strCache>
                <c:ptCount val="1"/>
                <c:pt idx="0">
                  <c:v>Promotores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Plan1!$B$77:$B$80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Plan1!$E$77:$E$80</c:f>
              <c:numCache>
                <c:formatCode>###0.0%</c:formatCode>
                <c:ptCount val="4"/>
                <c:pt idx="0">
                  <c:v>0.75652173913043486</c:v>
                </c:pt>
                <c:pt idx="1">
                  <c:v>0.73958333333333326</c:v>
                </c:pt>
                <c:pt idx="2">
                  <c:v>0.76331360946745563</c:v>
                </c:pt>
                <c:pt idx="3">
                  <c:v>0.76923076923076916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5912096"/>
        <c:axId val="175912488"/>
      </c:barChart>
      <c:catAx>
        <c:axId val="17591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912488"/>
        <c:crosses val="autoZero"/>
        <c:auto val="1"/>
        <c:lblAlgn val="ctr"/>
        <c:lblOffset val="100"/>
        <c:noMultiLvlLbl val="0"/>
      </c:catAx>
      <c:valAx>
        <c:axId val="17591248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7591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Plan1!$C$583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Plan1!$B$584:$B$587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Plan1!$C$584:$C$587</c:f>
              <c:numCache>
                <c:formatCode>###0.0%</c:formatCode>
                <c:ptCount val="4"/>
                <c:pt idx="1">
                  <c:v>1.3888888888888888E-2</c:v>
                </c:pt>
                <c:pt idx="2">
                  <c:v>1.1834319526627219E-2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Plan1!$D$583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137566137566134E-3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17E-2"/>
                  <c:y val="-3.08641975308642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6455026455026454E-3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Plan1!$B$584:$B$587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Plan1!$D$584:$D$587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3.125E-2</c:v>
                </c:pt>
                <c:pt idx="2">
                  <c:v>4.7337278106508875E-2</c:v>
                </c:pt>
              </c:numCache>
            </c:numRef>
          </c:val>
        </c:ser>
        <c:ser>
          <c:idx val="2"/>
          <c:order val="2"/>
          <c:tx>
            <c:strRef>
              <c:f>Plan1!$E$583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227513227513227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9682539682539195E-3"/>
                  <c:y val="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Plan1!$B$584:$B$587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Plan1!$E$584:$E$587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0.11458333333333334</c:v>
                </c:pt>
                <c:pt idx="2">
                  <c:v>0.13609467455621302</c:v>
                </c:pt>
                <c:pt idx="3">
                  <c:v>0.11538461538461538</c:v>
                </c:pt>
              </c:numCache>
            </c:numRef>
          </c:val>
        </c:ser>
        <c:ser>
          <c:idx val="3"/>
          <c:order val="3"/>
          <c:tx>
            <c:strRef>
              <c:f>Plan1!$F$583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Plan1!$B$584:$B$587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Plan1!$F$584:$F$587</c:f>
              <c:numCache>
                <c:formatCode>###0.0%</c:formatCode>
                <c:ptCount val="4"/>
                <c:pt idx="0">
                  <c:v>0.29565217391304349</c:v>
                </c:pt>
                <c:pt idx="1">
                  <c:v>0.44444444444444442</c:v>
                </c:pt>
                <c:pt idx="2">
                  <c:v>0.46153846153846151</c:v>
                </c:pt>
                <c:pt idx="3">
                  <c:v>0.33653846153846151</c:v>
                </c:pt>
              </c:numCache>
            </c:numRef>
          </c:val>
        </c:ser>
        <c:ser>
          <c:idx val="4"/>
          <c:order val="4"/>
          <c:tx>
            <c:strRef>
              <c:f>Plan1!$G$583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Plan1!$B$584:$B$587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Plan1!$G$584:$G$587</c:f>
              <c:numCache>
                <c:formatCode>###0.0%</c:formatCode>
                <c:ptCount val="4"/>
                <c:pt idx="0">
                  <c:v>0.59130434782608698</c:v>
                </c:pt>
                <c:pt idx="1">
                  <c:v>0.39583333333333337</c:v>
                </c:pt>
                <c:pt idx="2">
                  <c:v>0.34319526627218933</c:v>
                </c:pt>
                <c:pt idx="3">
                  <c:v>0.53846153846153844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5893176"/>
        <c:axId val="185893568"/>
      </c:barChart>
      <c:catAx>
        <c:axId val="185893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93568"/>
        <c:crosses val="autoZero"/>
        <c:auto val="1"/>
        <c:lblAlgn val="ctr"/>
        <c:lblOffset val="100"/>
        <c:noMultiLvlLbl val="0"/>
      </c:catAx>
      <c:valAx>
        <c:axId val="18589356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5893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Plan1!$C$593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Plan1!$B$594:$B$597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Plan1!$C$594:$C$597</c:f>
              <c:numCache>
                <c:formatCode>###0.0%</c:formatCode>
                <c:ptCount val="4"/>
                <c:pt idx="1">
                  <c:v>3.125E-2</c:v>
                </c:pt>
                <c:pt idx="2">
                  <c:v>1.7751479289940829E-2</c:v>
                </c:pt>
              </c:numCache>
            </c:numRef>
          </c:val>
        </c:ser>
        <c:ser>
          <c:idx val="1"/>
          <c:order val="1"/>
          <c:tx>
            <c:strRef>
              <c:f>Plan1!$D$593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550264550264549E-2"/>
                  <c:y val="4.32098765432098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6455026455026454E-3"/>
                  <c:y val="-2.16049382716049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03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Plan1!$B$594:$B$597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Plan1!$D$594:$D$597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6.25E-2</c:v>
                </c:pt>
                <c:pt idx="2">
                  <c:v>4.1420118343195263E-2</c:v>
                </c:pt>
                <c:pt idx="3">
                  <c:v>1.9230769230769232E-2</c:v>
                </c:pt>
              </c:numCache>
            </c:numRef>
          </c:val>
        </c:ser>
        <c:ser>
          <c:idx val="2"/>
          <c:order val="2"/>
          <c:tx>
            <c:strRef>
              <c:f>Plan1!$E$593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Plan1!$B$594:$B$597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Plan1!$E$594:$E$597</c:f>
              <c:numCache>
                <c:formatCode>###0.0%</c:formatCode>
                <c:ptCount val="4"/>
                <c:pt idx="0">
                  <c:v>0.10434782608695653</c:v>
                </c:pt>
                <c:pt idx="1">
                  <c:v>0.18402777777777779</c:v>
                </c:pt>
                <c:pt idx="2">
                  <c:v>0.13017751479289941</c:v>
                </c:pt>
                <c:pt idx="3">
                  <c:v>7.6923076923076927E-2</c:v>
                </c:pt>
              </c:numCache>
            </c:numRef>
          </c:val>
        </c:ser>
        <c:ser>
          <c:idx val="3"/>
          <c:order val="3"/>
          <c:tx>
            <c:strRef>
              <c:f>Plan1!$F$593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Plan1!$B$594:$B$597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Plan1!$F$594:$F$597</c:f>
              <c:numCache>
                <c:formatCode>###0.0%</c:formatCode>
                <c:ptCount val="4"/>
                <c:pt idx="0">
                  <c:v>0.28695652173913044</c:v>
                </c:pt>
                <c:pt idx="1">
                  <c:v>0.37847222222222221</c:v>
                </c:pt>
                <c:pt idx="2">
                  <c:v>0.49704142011834324</c:v>
                </c:pt>
                <c:pt idx="3">
                  <c:v>0.39423076923076922</c:v>
                </c:pt>
              </c:numCache>
            </c:numRef>
          </c:val>
        </c:ser>
        <c:ser>
          <c:idx val="4"/>
          <c:order val="4"/>
          <c:tx>
            <c:strRef>
              <c:f>Plan1!$G$593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Plan1!$B$594:$B$597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Plan1!$G$594:$G$597</c:f>
              <c:numCache>
                <c:formatCode>###0.0%</c:formatCode>
                <c:ptCount val="4"/>
                <c:pt idx="0">
                  <c:v>0.58260869565217388</c:v>
                </c:pt>
                <c:pt idx="1">
                  <c:v>0.34375</c:v>
                </c:pt>
                <c:pt idx="2">
                  <c:v>0.31360946745562129</c:v>
                </c:pt>
                <c:pt idx="3">
                  <c:v>0.50961538461538458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5894352"/>
        <c:axId val="185894744"/>
      </c:barChart>
      <c:catAx>
        <c:axId val="185894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94744"/>
        <c:crosses val="autoZero"/>
        <c:auto val="1"/>
        <c:lblAlgn val="ctr"/>
        <c:lblOffset val="100"/>
        <c:noMultiLvlLbl val="0"/>
      </c:catAx>
      <c:valAx>
        <c:axId val="18589474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589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Plan1!$C$603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114735657995E-2"/>
                  <c:y val="2.62346894138233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Plan1!$B$604:$B$607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Plan1!$C$604:$C$607</c:f>
              <c:numCache>
                <c:formatCode>###0.0%</c:formatCode>
                <c:ptCount val="4"/>
                <c:pt idx="1">
                  <c:v>1.7361111111111112E-2</c:v>
                </c:pt>
                <c:pt idx="2">
                  <c:v>1.7751479289940829E-2</c:v>
                </c:pt>
              </c:numCache>
            </c:numRef>
          </c:val>
        </c:ser>
        <c:ser>
          <c:idx val="1"/>
          <c:order val="1"/>
          <c:tx>
            <c:strRef>
              <c:f>Plan1!$D$603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18518518518517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1164021164021114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3227513227513227E-3"/>
                  <c:y val="-3.70370370370370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Plan1!$B$604:$B$607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Plan1!$D$604:$D$607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4.1666666666666671E-2</c:v>
                </c:pt>
                <c:pt idx="2">
                  <c:v>5.325443786982248E-2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Plan1!$E$603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Plan1!$B$604:$B$607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Plan1!$E$604:$E$607</c:f>
              <c:numCache>
                <c:formatCode>###0.0%</c:formatCode>
                <c:ptCount val="4"/>
                <c:pt idx="0">
                  <c:v>9.5652173913043481E-2</c:v>
                </c:pt>
                <c:pt idx="1">
                  <c:v>0.18055555555555558</c:v>
                </c:pt>
                <c:pt idx="2">
                  <c:v>0.13017751479289941</c:v>
                </c:pt>
                <c:pt idx="3">
                  <c:v>0.11538461538461538</c:v>
                </c:pt>
              </c:numCache>
            </c:numRef>
          </c:val>
        </c:ser>
        <c:ser>
          <c:idx val="3"/>
          <c:order val="3"/>
          <c:tx>
            <c:strRef>
              <c:f>Plan1!$F$603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Plan1!$B$604:$B$607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Plan1!$F$604:$F$607</c:f>
              <c:numCache>
                <c:formatCode>###0.0%</c:formatCode>
                <c:ptCount val="4"/>
                <c:pt idx="0">
                  <c:v>0.32173913043478258</c:v>
                </c:pt>
                <c:pt idx="1">
                  <c:v>0.43402777777777779</c:v>
                </c:pt>
                <c:pt idx="2">
                  <c:v>0.50295857988165682</c:v>
                </c:pt>
                <c:pt idx="3">
                  <c:v>0.41346153846153849</c:v>
                </c:pt>
              </c:numCache>
            </c:numRef>
          </c:val>
        </c:ser>
        <c:ser>
          <c:idx val="4"/>
          <c:order val="4"/>
          <c:tx>
            <c:strRef>
              <c:f>Plan1!$G$603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Plan1!$B$604:$B$607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Plan1!$G$604:$G$607</c:f>
              <c:numCache>
                <c:formatCode>###0.0%</c:formatCode>
                <c:ptCount val="4"/>
                <c:pt idx="0">
                  <c:v>0.54782608695652169</c:v>
                </c:pt>
                <c:pt idx="1">
                  <c:v>0.32638888888888884</c:v>
                </c:pt>
                <c:pt idx="2">
                  <c:v>0.29585798816568049</c:v>
                </c:pt>
                <c:pt idx="3">
                  <c:v>0.44230769230769235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5895528"/>
        <c:axId val="185895920"/>
      </c:barChart>
      <c:catAx>
        <c:axId val="185895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5895920"/>
        <c:crosses val="autoZero"/>
        <c:auto val="1"/>
        <c:lblAlgn val="ctr"/>
        <c:lblOffset val="100"/>
        <c:noMultiLvlLbl val="0"/>
      </c:catAx>
      <c:valAx>
        <c:axId val="18589592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5895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Plan1!$C$613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27617381160689E-2"/>
                  <c:y val="3.858036842616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64550264503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Plan1!$B$614:$B$617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Plan1!$C$614:$C$617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2.7777777777777776E-2</c:v>
                </c:pt>
                <c:pt idx="2">
                  <c:v>2.9585798816568046E-2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Plan1!$D$613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33E-2"/>
                  <c:y val="-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6455026455026454E-3"/>
                  <c:y val="-2.46913580246913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Plan1!$B$614:$B$617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Plan1!$D$614:$D$617</c:f>
              <c:numCache>
                <c:formatCode>###0.0%</c:formatCode>
                <c:ptCount val="4"/>
                <c:pt idx="0">
                  <c:v>1.7391304347826087E-2</c:v>
                </c:pt>
                <c:pt idx="1">
                  <c:v>4.5138888888888895E-2</c:v>
                </c:pt>
                <c:pt idx="2">
                  <c:v>2.3668639053254437E-2</c:v>
                </c:pt>
              </c:numCache>
            </c:numRef>
          </c:val>
        </c:ser>
        <c:ser>
          <c:idx val="2"/>
          <c:order val="2"/>
          <c:tx>
            <c:strRef>
              <c:f>Plan1!$E$613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Plan1!$B$614:$B$617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Plan1!$E$614:$E$617</c:f>
              <c:numCache>
                <c:formatCode>###0.0%</c:formatCode>
                <c:ptCount val="4"/>
                <c:pt idx="0">
                  <c:v>9.5652173913043481E-2</c:v>
                </c:pt>
                <c:pt idx="1">
                  <c:v>0.11805555555555555</c:v>
                </c:pt>
                <c:pt idx="2">
                  <c:v>0.11242603550295857</c:v>
                </c:pt>
                <c:pt idx="3">
                  <c:v>6.7307692307692304E-2</c:v>
                </c:pt>
              </c:numCache>
            </c:numRef>
          </c:val>
        </c:ser>
        <c:ser>
          <c:idx val="3"/>
          <c:order val="3"/>
          <c:tx>
            <c:strRef>
              <c:f>Plan1!$F$613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Plan1!$B$614:$B$617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Plan1!$F$614:$F$617</c:f>
              <c:numCache>
                <c:formatCode>###0.0%</c:formatCode>
                <c:ptCount val="4"/>
                <c:pt idx="0">
                  <c:v>0.33043478260869563</c:v>
                </c:pt>
                <c:pt idx="1">
                  <c:v>0.41666666666666663</c:v>
                </c:pt>
                <c:pt idx="2">
                  <c:v>0.42011834319526625</c:v>
                </c:pt>
                <c:pt idx="3">
                  <c:v>0.34615384615384615</c:v>
                </c:pt>
              </c:numCache>
            </c:numRef>
          </c:val>
        </c:ser>
        <c:ser>
          <c:idx val="4"/>
          <c:order val="4"/>
          <c:tx>
            <c:strRef>
              <c:f>Plan1!$G$613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Plan1!$B$614:$B$617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Plan1!$G$614:$G$617</c:f>
              <c:numCache>
                <c:formatCode>###0.0%</c:formatCode>
                <c:ptCount val="4"/>
                <c:pt idx="0">
                  <c:v>0.53913043478260869</c:v>
                </c:pt>
                <c:pt idx="1">
                  <c:v>0.39236111111111116</c:v>
                </c:pt>
                <c:pt idx="2">
                  <c:v>0.41420118343195261</c:v>
                </c:pt>
                <c:pt idx="3">
                  <c:v>0.56730769230769229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6343552"/>
        <c:axId val="186343944"/>
      </c:barChart>
      <c:catAx>
        <c:axId val="186343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343944"/>
        <c:crosses val="autoZero"/>
        <c:auto val="1"/>
        <c:lblAlgn val="ctr"/>
        <c:lblOffset val="100"/>
        <c:noMultiLvlLbl val="0"/>
      </c:catAx>
      <c:valAx>
        <c:axId val="186343944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634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Plan1!$C$623</c:f>
              <c:strCache>
                <c:ptCount val="1"/>
                <c:pt idx="0">
                  <c:v>Discordo totalmente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138607674040744E-3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8518518518518517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873015873015872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550264550264549E-2"/>
                  <c:y val="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Plan1!$B$624:$B$627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Plan1!$C$624:$C$627</c:f>
              <c:numCache>
                <c:formatCode>###0.0%</c:formatCode>
                <c:ptCount val="4"/>
                <c:pt idx="0">
                  <c:v>4.3478260869565216E-2</c:v>
                </c:pt>
                <c:pt idx="1">
                  <c:v>2.7777777777777776E-2</c:v>
                </c:pt>
                <c:pt idx="2">
                  <c:v>2.3668639053254437E-2</c:v>
                </c:pt>
                <c:pt idx="3" formatCode="####.0%">
                  <c:v>9.6153846153846159E-3</c:v>
                </c:pt>
              </c:numCache>
            </c:numRef>
          </c:val>
        </c:ser>
        <c:ser>
          <c:idx val="1"/>
          <c:order val="1"/>
          <c:tx>
            <c:strRef>
              <c:f>Plan1!$D$623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68253968253968E-3"/>
                  <c:y val="-1.23456790123456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195767195767195E-2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195767195767146E-2"/>
                  <c:y val="-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-4.01234567901234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Plan1!$B$624:$B$627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Plan1!$D$624:$D$627</c:f>
              <c:numCache>
                <c:formatCode>###0.0%</c:formatCode>
                <c:ptCount val="4"/>
                <c:pt idx="0">
                  <c:v>6.9565217391304349E-2</c:v>
                </c:pt>
                <c:pt idx="1">
                  <c:v>3.125E-2</c:v>
                </c:pt>
                <c:pt idx="2">
                  <c:v>2.9585798816568046E-2</c:v>
                </c:pt>
                <c:pt idx="3">
                  <c:v>2.8846153846153844E-2</c:v>
                </c:pt>
              </c:numCache>
            </c:numRef>
          </c:val>
        </c:ser>
        <c:ser>
          <c:idx val="2"/>
          <c:order val="2"/>
          <c:tx>
            <c:strRef>
              <c:f>Plan1!$E$623</c:f>
              <c:strCache>
                <c:ptCount val="1"/>
                <c:pt idx="0">
                  <c:v>Nem concordo, nem discordo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Plan1!$B$624:$B$627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Plan1!$E$624:$E$627</c:f>
              <c:numCache>
                <c:formatCode>###0.0%</c:formatCode>
                <c:ptCount val="4"/>
                <c:pt idx="0">
                  <c:v>0.14782608695652175</c:v>
                </c:pt>
                <c:pt idx="1">
                  <c:v>0.16319444444444442</c:v>
                </c:pt>
                <c:pt idx="2">
                  <c:v>0.11834319526627218</c:v>
                </c:pt>
                <c:pt idx="3">
                  <c:v>0.13461538461538461</c:v>
                </c:pt>
              </c:numCache>
            </c:numRef>
          </c:val>
        </c:ser>
        <c:ser>
          <c:idx val="3"/>
          <c:order val="3"/>
          <c:tx>
            <c:strRef>
              <c:f>Plan1!$F$623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Plan1!$B$624:$B$627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Plan1!$F$624:$F$627</c:f>
              <c:numCache>
                <c:formatCode>###0.0%</c:formatCode>
                <c:ptCount val="4"/>
                <c:pt idx="0">
                  <c:v>0.30434782608695654</c:v>
                </c:pt>
                <c:pt idx="1">
                  <c:v>0.4375</c:v>
                </c:pt>
                <c:pt idx="2">
                  <c:v>0.41420118343195261</c:v>
                </c:pt>
                <c:pt idx="3">
                  <c:v>0.27884615384615385</c:v>
                </c:pt>
              </c:numCache>
            </c:numRef>
          </c:val>
        </c:ser>
        <c:ser>
          <c:idx val="4"/>
          <c:order val="4"/>
          <c:tx>
            <c:strRef>
              <c:f>Plan1!$G$623</c:f>
              <c:strCache>
                <c:ptCount val="1"/>
                <c:pt idx="0">
                  <c:v>Concordo totalmente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Plan1!$B$624:$B$627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Plan1!$G$624:$G$627</c:f>
              <c:numCache>
                <c:formatCode>###0.0%</c:formatCode>
                <c:ptCount val="4"/>
                <c:pt idx="0">
                  <c:v>0.43478260869565216</c:v>
                </c:pt>
                <c:pt idx="1">
                  <c:v>0.34027777777777779</c:v>
                </c:pt>
                <c:pt idx="2">
                  <c:v>0.41420118343195261</c:v>
                </c:pt>
                <c:pt idx="3">
                  <c:v>0.54807692307692302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6344728"/>
        <c:axId val="186345120"/>
      </c:barChart>
      <c:catAx>
        <c:axId val="186344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345120"/>
        <c:crosses val="autoZero"/>
        <c:auto val="1"/>
        <c:lblAlgn val="ctr"/>
        <c:lblOffset val="100"/>
        <c:noMultiLvlLbl val="0"/>
      </c:catAx>
      <c:valAx>
        <c:axId val="186345120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634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31566661024855E-2"/>
          <c:y val="0"/>
          <c:w val="0.97468433338975147"/>
          <c:h val="0.646462092371110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Plan1!$B$83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452136355942984E-3"/>
                  <c:y val="4.5849648150877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2323231591052499E-3"/>
                  <c:y val="5.0165250163276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118045252825055E-3"/>
                  <c:y val="4.9825437362509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21703465928264E-3"/>
                  <c:y val="5.22156390772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055636955871759E-3"/>
                  <c:y val="5.22156390772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324450956469804E-3"/>
                  <c:y val="5.22156390772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2433382173523533E-3"/>
                  <c:y val="4.9604857123415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Plan1!$A$84:$A$90</c:f>
              <c:strCache>
                <c:ptCount val="7"/>
                <c:pt idx="0">
                  <c:v>As relações entre as pessoas no meu setor são de respeito e de cordialidade.</c:v>
                </c:pt>
                <c:pt idx="1">
                  <c:v>O colaborador que comete um erro é auxiliado pelos colegas.</c:v>
                </c:pt>
                <c:pt idx="2">
                  <c:v>Em meu setor, os colegas auxiliam um novo colaborador em suas dificuldades.</c:v>
                </c:pt>
                <c:pt idx="3">
                  <c:v>Percebo que existe cooperação entre os colegas em meu setor.</c:v>
                </c:pt>
                <c:pt idx="4">
                  <c:v>Percebo que existe integração entre os colaboradores em meu setor.</c:v>
                </c:pt>
                <c:pt idx="5">
                  <c:v>Quando fui admitido, me senti acolhido e amparado pelos colegas de trabalho do meu setor.</c:v>
                </c:pt>
                <c:pt idx="6">
                  <c:v>Em minha admissão, me senti acolhido e amparados pelos demais setores da instituição.</c:v>
                </c:pt>
              </c:strCache>
            </c:strRef>
          </c:cat>
          <c:val>
            <c:numRef>
              <c:f>Plan1!$B$84:$B$90</c:f>
              <c:numCache>
                <c:formatCode>###0.00</c:formatCode>
                <c:ptCount val="7"/>
                <c:pt idx="0">
                  <c:v>87.39130434782615</c:v>
                </c:pt>
                <c:pt idx="1">
                  <c:v>83.478260869565261</c:v>
                </c:pt>
                <c:pt idx="2">
                  <c:v>85.869565217391326</c:v>
                </c:pt>
                <c:pt idx="3">
                  <c:v>85.652173913043498</c:v>
                </c:pt>
                <c:pt idx="4">
                  <c:v>84.565217391304301</c:v>
                </c:pt>
                <c:pt idx="5">
                  <c:v>83.913043478260875</c:v>
                </c:pt>
                <c:pt idx="6">
                  <c:v>75.434782608695642</c:v>
                </c:pt>
              </c:numCache>
            </c:numRef>
          </c:val>
        </c:ser>
        <c:ser>
          <c:idx val="1"/>
          <c:order val="1"/>
          <c:tx>
            <c:strRef>
              <c:f>Plan1!$C$83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408055202287942E-3"/>
                  <c:y val="5.2322948382785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460037135796954E-3"/>
                  <c:y val="5.0391792030454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172175120514278E-3"/>
                  <c:y val="6.015529424437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318593538724666E-3"/>
                  <c:y val="6.2658766892735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433382173522739E-3"/>
                  <c:y val="5.743720298500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433382173523533E-3"/>
                  <c:y val="5.7437202985007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5.4055636955872557E-3"/>
                  <c:y val="8.354502252364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Plan1!$A$84:$A$90</c:f>
              <c:strCache>
                <c:ptCount val="7"/>
                <c:pt idx="0">
                  <c:v>As relações entre as pessoas no meu setor são de respeito e de cordialidade.</c:v>
                </c:pt>
                <c:pt idx="1">
                  <c:v>O colaborador que comete um erro é auxiliado pelos colegas.</c:v>
                </c:pt>
                <c:pt idx="2">
                  <c:v>Em meu setor, os colegas auxiliam um novo colaborador em suas dificuldades.</c:v>
                </c:pt>
                <c:pt idx="3">
                  <c:v>Percebo que existe cooperação entre os colegas em meu setor.</c:v>
                </c:pt>
                <c:pt idx="4">
                  <c:v>Percebo que existe integração entre os colaboradores em meu setor.</c:v>
                </c:pt>
                <c:pt idx="5">
                  <c:v>Quando fui admitido, me senti acolhido e amparado pelos colegas de trabalho do meu setor.</c:v>
                </c:pt>
                <c:pt idx="6">
                  <c:v>Em minha admissão, me senti acolhido e amparados pelos demais setores da instituição.</c:v>
                </c:pt>
              </c:strCache>
            </c:strRef>
          </c:cat>
          <c:val>
            <c:numRef>
              <c:f>Plan1!$C$84:$C$90</c:f>
              <c:numCache>
                <c:formatCode>###0.00</c:formatCode>
                <c:ptCount val="7"/>
                <c:pt idx="0">
                  <c:v>76.388888888888957</c:v>
                </c:pt>
                <c:pt idx="1">
                  <c:v>73.350694444444457</c:v>
                </c:pt>
                <c:pt idx="2">
                  <c:v>79.427083333333357</c:v>
                </c:pt>
                <c:pt idx="3">
                  <c:v>73.524305555555571</c:v>
                </c:pt>
                <c:pt idx="4">
                  <c:v>75.260416666666643</c:v>
                </c:pt>
                <c:pt idx="5">
                  <c:v>77.517361111111086</c:v>
                </c:pt>
                <c:pt idx="6">
                  <c:v>75.781250000000071</c:v>
                </c:pt>
              </c:numCache>
            </c:numRef>
          </c:val>
        </c:ser>
        <c:ser>
          <c:idx val="2"/>
          <c:order val="2"/>
          <c:tx>
            <c:strRef>
              <c:f>Plan1!$D$83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422297575240959E-3"/>
                  <c:y val="4.5283499056315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6985619904021123E-3"/>
                  <c:y val="7.218400955669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6352628670292624E-3"/>
                  <c:y val="8.875486874859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043094345559042E-3"/>
                  <c:y val="5.2215639077279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4055636955871759E-3"/>
                  <c:y val="9.1377368385239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2433382173521945E-3"/>
                  <c:y val="0.10443127815455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4.324450956469804E-3"/>
                  <c:y val="6.2658766892735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Plan1!$A$84:$A$90</c:f>
              <c:strCache>
                <c:ptCount val="7"/>
                <c:pt idx="0">
                  <c:v>As relações entre as pessoas no meu setor são de respeito e de cordialidade.</c:v>
                </c:pt>
                <c:pt idx="1">
                  <c:v>O colaborador que comete um erro é auxiliado pelos colegas.</c:v>
                </c:pt>
                <c:pt idx="2">
                  <c:v>Em meu setor, os colegas auxiliam um novo colaborador em suas dificuldades.</c:v>
                </c:pt>
                <c:pt idx="3">
                  <c:v>Percebo que existe cooperação entre os colegas em meu setor.</c:v>
                </c:pt>
                <c:pt idx="4">
                  <c:v>Percebo que existe integração entre os colaboradores em meu setor.</c:v>
                </c:pt>
                <c:pt idx="5">
                  <c:v>Quando fui admitido, me senti acolhido e amparado pelos colegas de trabalho do meu setor.</c:v>
                </c:pt>
                <c:pt idx="6">
                  <c:v>Em minha admissão, me senti acolhido e amparados pelos demais setores da instituição.</c:v>
                </c:pt>
              </c:strCache>
            </c:strRef>
          </c:cat>
          <c:val>
            <c:numRef>
              <c:f>Plan1!$D$84:$D$90</c:f>
              <c:numCache>
                <c:formatCode>###0.00</c:formatCode>
                <c:ptCount val="7"/>
                <c:pt idx="0">
                  <c:v>83.727810650887591</c:v>
                </c:pt>
                <c:pt idx="1">
                  <c:v>73.076923076923151</c:v>
                </c:pt>
                <c:pt idx="2">
                  <c:v>76.923076923076934</c:v>
                </c:pt>
                <c:pt idx="3">
                  <c:v>76.183431952662701</c:v>
                </c:pt>
                <c:pt idx="4">
                  <c:v>75.147928994082875</c:v>
                </c:pt>
                <c:pt idx="5">
                  <c:v>79.142011834319518</c:v>
                </c:pt>
                <c:pt idx="6">
                  <c:v>79.142011834319533</c:v>
                </c:pt>
              </c:numCache>
            </c:numRef>
          </c:val>
        </c:ser>
        <c:ser>
          <c:idx val="3"/>
          <c:order val="3"/>
          <c:tx>
            <c:strRef>
              <c:f>Plan1!$E$83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971377531068323E-3"/>
                  <c:y val="4.9259288267947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30352777528689E-3"/>
                  <c:y val="4.6416002818822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625511400375603E-3"/>
                  <c:y val="4.8913513839097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724500806833583E-3"/>
                  <c:y val="5.482642103114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324450956469804E-3"/>
                  <c:y val="5.22156390772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4055636955872557E-3"/>
                  <c:y val="5.22156390772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6489019129396081E-3"/>
                  <c:y val="5.4826421031143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Plan1!$A$84:$A$90</c:f>
              <c:strCache>
                <c:ptCount val="7"/>
                <c:pt idx="0">
                  <c:v>As relações entre as pessoas no meu setor são de respeito e de cordialidade.</c:v>
                </c:pt>
                <c:pt idx="1">
                  <c:v>O colaborador que comete um erro é auxiliado pelos colegas.</c:v>
                </c:pt>
                <c:pt idx="2">
                  <c:v>Em meu setor, os colegas auxiliam um novo colaborador em suas dificuldades.</c:v>
                </c:pt>
                <c:pt idx="3">
                  <c:v>Percebo que existe cooperação entre os colegas em meu setor.</c:v>
                </c:pt>
                <c:pt idx="4">
                  <c:v>Percebo que existe integração entre os colaboradores em meu setor.</c:v>
                </c:pt>
                <c:pt idx="5">
                  <c:v>Quando fui admitido, me senti acolhido e amparado pelos colegas de trabalho do meu setor.</c:v>
                </c:pt>
                <c:pt idx="6">
                  <c:v>Em minha admissão, me senti acolhido e amparados pelos demais setores da instituição.</c:v>
                </c:pt>
              </c:strCache>
            </c:strRef>
          </c:cat>
          <c:val>
            <c:numRef>
              <c:f>Plan1!$E$84:$E$90</c:f>
              <c:numCache>
                <c:formatCode>###0.00</c:formatCode>
                <c:ptCount val="7"/>
                <c:pt idx="0">
                  <c:v>91.58653846153841</c:v>
                </c:pt>
                <c:pt idx="1">
                  <c:v>81.490384615384613</c:v>
                </c:pt>
                <c:pt idx="2">
                  <c:v>84.855769230769198</c:v>
                </c:pt>
                <c:pt idx="3">
                  <c:v>84.855769230769198</c:v>
                </c:pt>
                <c:pt idx="4">
                  <c:v>81.730769230769198</c:v>
                </c:pt>
                <c:pt idx="5">
                  <c:v>86.057692307692292</c:v>
                </c:pt>
                <c:pt idx="6">
                  <c:v>83.173076923076934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6345904"/>
        <c:axId val="186346296"/>
        <c:axId val="0"/>
      </c:bar3DChart>
      <c:catAx>
        <c:axId val="1863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6346296"/>
        <c:crosses val="autoZero"/>
        <c:auto val="1"/>
        <c:lblAlgn val="ctr"/>
        <c:lblOffset val="100"/>
        <c:noMultiLvlLbl val="0"/>
      </c:catAx>
      <c:valAx>
        <c:axId val="186346296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8634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4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Plan1!$C$633</c:f>
              <c:strCache>
                <c:ptCount val="1"/>
                <c:pt idx="0">
                  <c:v>Trabalhando na instituição, no mesmo cargo.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4104263933679835E-3"/>
                  <c:y val="9.583120543849493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455023025786205E-2"/>
                  <c:y val="6.472733772876098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397348015058451E-4"/>
                  <c:y val="6.89686433674899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196649483268785E-3"/>
                  <c:y val="-2.1451690148265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Plan1!$B$634:$B$637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Plan1!$C$634:$C$637</c:f>
              <c:numCache>
                <c:formatCode>###0.0%</c:formatCode>
                <c:ptCount val="4"/>
                <c:pt idx="0">
                  <c:v>3.4782608695652174E-2</c:v>
                </c:pt>
                <c:pt idx="1">
                  <c:v>0.19097222222222221</c:v>
                </c:pt>
                <c:pt idx="2">
                  <c:v>0.4674556213017752</c:v>
                </c:pt>
                <c:pt idx="3">
                  <c:v>0.48076923076923078</c:v>
                </c:pt>
              </c:numCache>
            </c:numRef>
          </c:val>
        </c:ser>
        <c:ser>
          <c:idx val="1"/>
          <c:order val="1"/>
          <c:tx>
            <c:strRef>
              <c:f>Plan1!$D$633</c:f>
              <c:strCache>
                <c:ptCount val="1"/>
                <c:pt idx="0">
                  <c:v>Trabalhando na instituição, num cargo melhor.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35965710654E-2"/>
                  <c:y val="2.128004101291946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4737610291048826E-3"/>
                  <c:y val="3.372508450938346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1866968803980914E-3"/>
                  <c:y val="-3.88285321955718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306154969814635E-4"/>
                  <c:y val="2.07278528327195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Plan1!$B$634:$B$637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Plan1!$D$634:$D$637</c:f>
              <c:numCache>
                <c:formatCode>###0.0%</c:formatCode>
                <c:ptCount val="4"/>
                <c:pt idx="0">
                  <c:v>0.71304347826086956</c:v>
                </c:pt>
                <c:pt idx="1">
                  <c:v>0.67361111111111116</c:v>
                </c:pt>
                <c:pt idx="2">
                  <c:v>0.48520710059171601</c:v>
                </c:pt>
                <c:pt idx="3">
                  <c:v>0.50961538461538458</c:v>
                </c:pt>
              </c:numCache>
            </c:numRef>
          </c:val>
        </c:ser>
        <c:ser>
          <c:idx val="2"/>
          <c:order val="2"/>
          <c:tx>
            <c:strRef>
              <c:f>Plan1!$E$633</c:f>
              <c:strCache>
                <c:ptCount val="1"/>
                <c:pt idx="0">
                  <c:v>Trabalhando em outra empresa, no mesmo tipo de cargo.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4531649096521E-2"/>
                  <c:y val="5.550554957159112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73614658635742E-3"/>
                  <c:y val="2.775277478579454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09063298193042E-2"/>
                  <c:y val="2.22022198286363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268820691331928E-2"/>
                  <c:y val="7.1632752557351364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71002420351379E-2"/>
                      <c:h val="6.942786474636976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Plan1!$B$634:$B$637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Plan1!$E$634:$E$637</c:f>
              <c:numCache>
                <c:formatCode>####.0%</c:formatCode>
                <c:ptCount val="4"/>
                <c:pt idx="0">
                  <c:v>8.6956521739130436E-3</c:v>
                </c:pt>
                <c:pt idx="1">
                  <c:v>6.9444444444444441E-3</c:v>
                </c:pt>
                <c:pt idx="2" formatCode="###0.0%">
                  <c:v>1.7751479289940829E-2</c:v>
                </c:pt>
                <c:pt idx="3">
                  <c:v>9.6153846153846159E-3</c:v>
                </c:pt>
              </c:numCache>
            </c:numRef>
          </c:val>
        </c:ser>
        <c:ser>
          <c:idx val="3"/>
          <c:order val="3"/>
          <c:tx>
            <c:strRef>
              <c:f>Plan1!$F$633</c:f>
              <c:strCache>
                <c:ptCount val="1"/>
                <c:pt idx="0">
                  <c:v>Trabalhando em outra empresa, num cargo melhor.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2888720155624147E-2"/>
                  <c:y val="-2.49774973072160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575527484942018E-2"/>
                  <c:y val="-2.2202219828636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Plan1!$B$634:$B$637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Plan1!$F$634:$F$637</c:f>
              <c:numCache>
                <c:formatCode>###0.0%</c:formatCode>
                <c:ptCount val="4"/>
                <c:pt idx="0">
                  <c:v>0.16521739130434782</c:v>
                </c:pt>
                <c:pt idx="1">
                  <c:v>8.6805555555555552E-2</c:v>
                </c:pt>
                <c:pt idx="2" formatCode="####.0%">
                  <c:v>5.9171597633136093E-3</c:v>
                </c:pt>
              </c:numCache>
            </c:numRef>
          </c:val>
        </c:ser>
        <c:ser>
          <c:idx val="4"/>
          <c:order val="4"/>
          <c:tx>
            <c:strRef>
              <c:f>Plan1!$G$633</c:f>
              <c:strCache>
                <c:ptCount val="1"/>
                <c:pt idx="0">
                  <c:v>Trabalhando por conta própria.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3434036646589355E-3"/>
                  <c:y val="-7.21572144430684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Plan1!$B$634:$B$637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Plan1!$G$634:$G$637</c:f>
              <c:numCache>
                <c:formatCode>###0.0%</c:formatCode>
                <c:ptCount val="4"/>
                <c:pt idx="0">
                  <c:v>7.8260869565217397E-2</c:v>
                </c:pt>
                <c:pt idx="1">
                  <c:v>4.1666666666666671E-2</c:v>
                </c:pt>
                <c:pt idx="2">
                  <c:v>2.3668639053254437E-2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7322120"/>
        <c:axId val="187322512"/>
      </c:barChart>
      <c:catAx>
        <c:axId val="187322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322512"/>
        <c:crosses val="autoZero"/>
        <c:auto val="1"/>
        <c:lblAlgn val="ctr"/>
        <c:lblOffset val="100"/>
        <c:noMultiLvlLbl val="0"/>
      </c:catAx>
      <c:valAx>
        <c:axId val="187322512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732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Plan1!$C$643</c:f>
              <c:strCache>
                <c:ptCount val="1"/>
                <c:pt idx="0">
                  <c:v>Pior do que antes.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195871349414655E-2"/>
                  <c:y val="3.549394867308253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810794484022828E-2"/>
                      <c:h val="5.56637017595022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195767195767195E-2"/>
                  <c:y val="3.3950617283950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84126984126984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95767195767195E-2"/>
                  <c:y val="3.70370370370370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Plan1!$B$644:$B$647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Plan1!$C$644:$C$647</c:f>
              <c:numCache>
                <c:formatCode>###0.0%</c:formatCode>
                <c:ptCount val="4"/>
                <c:pt idx="0">
                  <c:v>2.6086956521739132E-2</c:v>
                </c:pt>
                <c:pt idx="1">
                  <c:v>2.4305555555555552E-2</c:v>
                </c:pt>
                <c:pt idx="2">
                  <c:v>3.5502958579881658E-2</c:v>
                </c:pt>
                <c:pt idx="3">
                  <c:v>1.9230769230769232E-2</c:v>
                </c:pt>
              </c:numCache>
            </c:numRef>
          </c:val>
        </c:ser>
        <c:ser>
          <c:idx val="1"/>
          <c:order val="1"/>
          <c:tx>
            <c:strRef>
              <c:f>Plan1!$D$643</c:f>
              <c:strCache>
                <c:ptCount val="1"/>
                <c:pt idx="0">
                  <c:v>Igual.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582010582010581E-2"/>
                  <c:y val="-1.23456790123456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518518518518517E-2"/>
                  <c:y val="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486772486772486E-2"/>
                  <c:y val="-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486772486772486E-2"/>
                  <c:y val="-6.17283950617283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Plan1!$B$644:$B$647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Plan1!$D$644:$D$647</c:f>
              <c:numCache>
                <c:formatCode>###0.0%</c:formatCode>
                <c:ptCount val="4"/>
                <c:pt idx="0">
                  <c:v>9.5652173913043481E-2</c:v>
                </c:pt>
                <c:pt idx="1">
                  <c:v>0.1736111111111111</c:v>
                </c:pt>
                <c:pt idx="2">
                  <c:v>0.19526627218934911</c:v>
                </c:pt>
                <c:pt idx="3">
                  <c:v>0.16346153846153846</c:v>
                </c:pt>
              </c:numCache>
            </c:numRef>
          </c:val>
        </c:ser>
        <c:ser>
          <c:idx val="2"/>
          <c:order val="2"/>
          <c:tx>
            <c:strRef>
              <c:f>Plan1!$E$643</c:f>
              <c:strCache>
                <c:ptCount val="1"/>
                <c:pt idx="0">
                  <c:v>Melhor do que antes.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Plan1!$B$644:$B$647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Plan1!$E$644:$E$647</c:f>
              <c:numCache>
                <c:formatCode>###0.0%</c:formatCode>
                <c:ptCount val="4"/>
                <c:pt idx="0">
                  <c:v>0.72173913043478266</c:v>
                </c:pt>
                <c:pt idx="1">
                  <c:v>0.76388888888888884</c:v>
                </c:pt>
                <c:pt idx="2">
                  <c:v>0.69822485207100593</c:v>
                </c:pt>
                <c:pt idx="3">
                  <c:v>0.77884615384615385</c:v>
                </c:pt>
              </c:numCache>
            </c:numRef>
          </c:val>
        </c:ser>
        <c:ser>
          <c:idx val="3"/>
          <c:order val="3"/>
          <c:tx>
            <c:strRef>
              <c:f>Plan1!$F$643</c:f>
              <c:strCache>
                <c:ptCount val="1"/>
                <c:pt idx="0">
                  <c:v>Entrei esse ano.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2910052910052907E-3"/>
                  <c:y val="3.086419753086419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9682539682541623E-3"/>
                  <c:y val="6.172839506172853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Plan1!$B$644:$B$647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Plan1!$F$644:$F$647</c:f>
              <c:numCache>
                <c:formatCode>###0.0%</c:formatCode>
                <c:ptCount val="4"/>
                <c:pt idx="0">
                  <c:v>0.15652173913043479</c:v>
                </c:pt>
                <c:pt idx="1">
                  <c:v>3.8194444444444448E-2</c:v>
                </c:pt>
                <c:pt idx="2">
                  <c:v>7.1005917159763315E-2</c:v>
                </c:pt>
                <c:pt idx="3">
                  <c:v>3.8461538461538464E-2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87323296"/>
        <c:axId val="187323688"/>
      </c:barChart>
      <c:catAx>
        <c:axId val="187323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7323688"/>
        <c:crosses val="autoZero"/>
        <c:auto val="1"/>
        <c:lblAlgn val="ctr"/>
        <c:lblOffset val="100"/>
        <c:noMultiLvlLbl val="0"/>
      </c:catAx>
      <c:valAx>
        <c:axId val="187323688"/>
        <c:scaling>
          <c:orientation val="minMax"/>
        </c:scaling>
        <c:delete val="1"/>
        <c:axPos val="b"/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0%" sourceLinked="1"/>
        <c:majorTickMark val="out"/>
        <c:minorTickMark val="none"/>
        <c:tickLblPos val="nextTo"/>
        <c:crossAx val="18732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Plan1!$C$83</c:f>
              <c:strCache>
                <c:ptCount val="1"/>
                <c:pt idx="0">
                  <c:v>NPS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984192092167828E-2"/>
                  <c:y val="-5.0277869907441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4263131560239674E-2"/>
                  <c:y val="-0.10614216980459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968384184335516E-2"/>
                  <c:y val="-0.10614216980459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099949964455378E-2"/>
                  <c:y val="-7.821001985601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Plan1!$B$84:$B$87</c:f>
              <c:strCache>
                <c:ptCount val="4"/>
                <c:pt idx="0">
                  <c:v>Estagiário</c:v>
                </c:pt>
                <c:pt idx="1">
                  <c:v>Funcionário</c:v>
                </c:pt>
                <c:pt idx="2">
                  <c:v>Professor horista</c:v>
                </c:pt>
                <c:pt idx="3">
                  <c:v>Professor 20 ou 40 horas</c:v>
                </c:pt>
              </c:strCache>
            </c:strRef>
          </c:cat>
          <c:val>
            <c:numRef>
              <c:f>Plan1!$C$84:$C$87</c:f>
              <c:numCache>
                <c:formatCode>0.0%</c:formatCode>
                <c:ptCount val="4"/>
                <c:pt idx="0">
                  <c:v>0.72173913043478266</c:v>
                </c:pt>
                <c:pt idx="1">
                  <c:v>0.70833333333333326</c:v>
                </c:pt>
                <c:pt idx="2">
                  <c:v>0.71005917159763321</c:v>
                </c:pt>
                <c:pt idx="3">
                  <c:v>0.74999999999999989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5913272"/>
        <c:axId val="175913664"/>
        <c:axId val="0"/>
      </c:bar3DChart>
      <c:catAx>
        <c:axId val="175913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5913664"/>
        <c:crosses val="autoZero"/>
        <c:auto val="1"/>
        <c:lblAlgn val="ctr"/>
        <c:lblOffset val="100"/>
        <c:noMultiLvlLbl val="0"/>
      </c:catAx>
      <c:valAx>
        <c:axId val="175913664"/>
        <c:scaling>
          <c:orientation val="minMax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175913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Estagiário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0088621927957914E-17"/>
                  <c:y val="9.8065375200871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30226894761353E-3"/>
                  <c:y val="7.6273069600677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5113447380278E-3"/>
                  <c:y val="6.810095500060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Como como você percebe a qualidade de vida em seu trabalho?</c:v>
                </c:pt>
                <c:pt idx="1">
                  <c:v>Qual o seu grau de satisfação em trabalhar nesta instituição?</c:v>
                </c:pt>
                <c:pt idx="2">
                  <c:v>Como como você percebe o clima organizacional no seu ambiente de trabalho?</c:v>
                </c:pt>
              </c:strCache>
            </c:strRef>
          </c:cat>
          <c:val>
            <c:numRef>
              <c:f>Plan1!$B$2:$B$4</c:f>
              <c:numCache>
                <c:formatCode>###0.00</c:formatCode>
                <c:ptCount val="3"/>
                <c:pt idx="0">
                  <c:v>71.086956521739125</c:v>
                </c:pt>
                <c:pt idx="1">
                  <c:v>83.478260869565233</c:v>
                </c:pt>
                <c:pt idx="2">
                  <c:v>78.043478260869563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Funcionário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15113447380876E-3"/>
                  <c:y val="6.5376916800580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287267017107162E-3"/>
                  <c:y val="8.1721146000725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0957556723691342E-3"/>
                  <c:y val="6.5376916800580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Como como você percebe a qualidade de vida em seu trabalho?</c:v>
                </c:pt>
                <c:pt idx="1">
                  <c:v>Qual o seu grau de satisfação em trabalhar nesta instituição?</c:v>
                </c:pt>
                <c:pt idx="2">
                  <c:v>Como como você percebe o clima organizacional no seu ambiente de trabalho?</c:v>
                </c:pt>
              </c:strCache>
            </c:strRef>
          </c:cat>
          <c:val>
            <c:numRef>
              <c:f>Plan1!$C$2:$C$4</c:f>
              <c:numCache>
                <c:formatCode>###0.00</c:formatCode>
                <c:ptCount val="3"/>
                <c:pt idx="0">
                  <c:v>62.41319444444445</c:v>
                </c:pt>
                <c:pt idx="1">
                  <c:v>79.079861111111157</c:v>
                </c:pt>
                <c:pt idx="2">
                  <c:v>68.576388888888857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Professor horista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91511344738108E-3"/>
                  <c:y val="8.444518420074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95755672369054E-3"/>
                  <c:y val="0.10351345160091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87267017107162E-3"/>
                  <c:y val="0.125305757201112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Como como você percebe a qualidade de vida em seu trabalho?</c:v>
                </c:pt>
                <c:pt idx="1">
                  <c:v>Qual o seu grau de satisfação em trabalhar nesta instituição?</c:v>
                </c:pt>
                <c:pt idx="2">
                  <c:v>Como como você percebe o clima organizacional no seu ambiente de trabalho?</c:v>
                </c:pt>
              </c:strCache>
            </c:strRef>
          </c:cat>
          <c:val>
            <c:numRef>
              <c:f>Plan1!$D$2:$D$4</c:f>
              <c:numCache>
                <c:formatCode>###0.00</c:formatCode>
                <c:ptCount val="3"/>
                <c:pt idx="0">
                  <c:v>66.420118343195256</c:v>
                </c:pt>
                <c:pt idx="1">
                  <c:v>84.91124260355032</c:v>
                </c:pt>
                <c:pt idx="2">
                  <c:v>79.289940828402379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Professor 20 ou 40 horas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0957556723690139E-3"/>
                  <c:y val="5.448076400048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83022689476216E-3"/>
                  <c:y val="0.11168556620099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915113447379471E-3"/>
                  <c:y val="0.108961528000967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Plan1!$A$2:$A$4</c:f>
              <c:strCache>
                <c:ptCount val="3"/>
                <c:pt idx="0">
                  <c:v>Como como você percebe a qualidade de vida em seu trabalho?</c:v>
                </c:pt>
                <c:pt idx="1">
                  <c:v>Qual o seu grau de satisfação em trabalhar nesta instituição?</c:v>
                </c:pt>
                <c:pt idx="2">
                  <c:v>Como como você percebe o clima organizacional no seu ambiente de trabalho?</c:v>
                </c:pt>
              </c:strCache>
            </c:strRef>
          </c:cat>
          <c:val>
            <c:numRef>
              <c:f>Plan1!$E$2:$E$4</c:f>
              <c:numCache>
                <c:formatCode>###0.00</c:formatCode>
                <c:ptCount val="3"/>
                <c:pt idx="0">
                  <c:v>64.182692307692292</c:v>
                </c:pt>
                <c:pt idx="1">
                  <c:v>88.221153846153882</c:v>
                </c:pt>
                <c:pt idx="2">
                  <c:v>79.567307692307708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5914448"/>
        <c:axId val="176148264"/>
        <c:axId val="0"/>
      </c:bar3DChart>
      <c:catAx>
        <c:axId val="17591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148264"/>
        <c:crosses val="autoZero"/>
        <c:auto val="1"/>
        <c:lblAlgn val="ctr"/>
        <c:lblOffset val="100"/>
        <c:noMultiLvlLbl val="0"/>
      </c:catAx>
      <c:valAx>
        <c:axId val="176148264"/>
        <c:scaling>
          <c:orientation val="minMax"/>
        </c:scaling>
        <c:delete val="1"/>
        <c:axPos val="l"/>
        <c:numFmt formatCode="###0.00" sourceLinked="1"/>
        <c:majorTickMark val="none"/>
        <c:minorTickMark val="none"/>
        <c:tickLblPos val="nextTo"/>
        <c:crossAx val="17591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9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C04C3-9962-41C2-8CF1-1179CE907A59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B033873F-CB2F-420E-9FED-08F8A4155F1D}">
      <dgm:prSet custT="1"/>
      <dgm:spPr/>
      <dgm:t>
        <a:bodyPr/>
        <a:lstStyle/>
        <a:p>
          <a:pPr rtl="0"/>
          <a:r>
            <a:rPr lang="pt-BR" sz="800" dirty="0" smtClean="0"/>
            <a:t>Funcionário: 288</a:t>
          </a:r>
          <a:endParaRPr lang="pt-BR" sz="800" dirty="0"/>
        </a:p>
      </dgm:t>
    </dgm:pt>
    <dgm:pt modelId="{716A8664-A560-46E4-92A2-5BD14D89163B}" type="parTrans" cxnId="{2788DBE0-2D29-458B-B0E4-CF9E1C4B3B6F}">
      <dgm:prSet/>
      <dgm:spPr/>
      <dgm:t>
        <a:bodyPr/>
        <a:lstStyle/>
        <a:p>
          <a:endParaRPr lang="pt-BR" sz="800"/>
        </a:p>
      </dgm:t>
    </dgm:pt>
    <dgm:pt modelId="{7D12D51E-64A9-4EAC-8E22-DBCB5099E801}" type="sibTrans" cxnId="{2788DBE0-2D29-458B-B0E4-CF9E1C4B3B6F}">
      <dgm:prSet custT="1"/>
      <dgm:spPr/>
      <dgm:t>
        <a:bodyPr/>
        <a:lstStyle/>
        <a:p>
          <a:endParaRPr lang="pt-BR" sz="800"/>
        </a:p>
      </dgm:t>
    </dgm:pt>
    <dgm:pt modelId="{6B57772C-52B2-401E-AAC1-7C1BDF05DF2A}">
      <dgm:prSet custT="1"/>
      <dgm:spPr/>
      <dgm:t>
        <a:bodyPr/>
        <a:lstStyle/>
        <a:p>
          <a:pPr rtl="0"/>
          <a:r>
            <a:rPr lang="pt-BR" sz="800" smtClean="0"/>
            <a:t>Professor horista: 169</a:t>
          </a:r>
          <a:endParaRPr lang="pt-BR" sz="800"/>
        </a:p>
      </dgm:t>
    </dgm:pt>
    <dgm:pt modelId="{65B7827D-FEE5-4DAB-9DE7-5A177055B1C0}" type="parTrans" cxnId="{2C60D054-D841-43C5-B411-93F890109181}">
      <dgm:prSet/>
      <dgm:spPr/>
      <dgm:t>
        <a:bodyPr/>
        <a:lstStyle/>
        <a:p>
          <a:endParaRPr lang="pt-BR" sz="800"/>
        </a:p>
      </dgm:t>
    </dgm:pt>
    <dgm:pt modelId="{68FD2CE7-6BC0-4521-B086-8880DC61503D}" type="sibTrans" cxnId="{2C60D054-D841-43C5-B411-93F890109181}">
      <dgm:prSet custT="1"/>
      <dgm:spPr/>
      <dgm:t>
        <a:bodyPr/>
        <a:lstStyle/>
        <a:p>
          <a:endParaRPr lang="pt-BR" sz="800"/>
        </a:p>
      </dgm:t>
    </dgm:pt>
    <dgm:pt modelId="{2B048D36-7353-4C76-B95E-66216E70D418}">
      <dgm:prSet custT="1"/>
      <dgm:spPr/>
      <dgm:t>
        <a:bodyPr/>
        <a:lstStyle/>
        <a:p>
          <a:pPr rtl="0"/>
          <a:r>
            <a:rPr lang="pt-BR" sz="800" smtClean="0"/>
            <a:t>Estagiário: 115</a:t>
          </a:r>
          <a:endParaRPr lang="pt-BR" sz="800"/>
        </a:p>
      </dgm:t>
    </dgm:pt>
    <dgm:pt modelId="{20D71BDE-0DEF-415B-AE23-9E7720322F7E}" type="parTrans" cxnId="{E7C366A5-2197-4DDA-AD5A-31C1E80B0CD7}">
      <dgm:prSet/>
      <dgm:spPr/>
      <dgm:t>
        <a:bodyPr/>
        <a:lstStyle/>
        <a:p>
          <a:endParaRPr lang="pt-BR" sz="800"/>
        </a:p>
      </dgm:t>
    </dgm:pt>
    <dgm:pt modelId="{2F1140D5-FCFE-4CB6-A020-F904B2C31C1C}" type="sibTrans" cxnId="{E7C366A5-2197-4DDA-AD5A-31C1E80B0CD7}">
      <dgm:prSet custT="1"/>
      <dgm:spPr/>
      <dgm:t>
        <a:bodyPr/>
        <a:lstStyle/>
        <a:p>
          <a:endParaRPr lang="pt-BR" sz="800"/>
        </a:p>
      </dgm:t>
    </dgm:pt>
    <dgm:pt modelId="{90834573-FB3E-4A51-A42F-965D06E9FA93}">
      <dgm:prSet custT="1"/>
      <dgm:spPr/>
      <dgm:t>
        <a:bodyPr/>
        <a:lstStyle/>
        <a:p>
          <a:pPr rtl="0"/>
          <a:r>
            <a:rPr lang="pt-BR" sz="800" smtClean="0"/>
            <a:t>Professor 20 ou 40 horas: 104</a:t>
          </a:r>
          <a:endParaRPr lang="pt-BR" sz="800"/>
        </a:p>
      </dgm:t>
    </dgm:pt>
    <dgm:pt modelId="{C2C8CF2D-DA9A-40FF-B3A6-C520725248F5}" type="parTrans" cxnId="{51B826C0-8764-4124-8B05-277000C4EF2A}">
      <dgm:prSet/>
      <dgm:spPr/>
      <dgm:t>
        <a:bodyPr/>
        <a:lstStyle/>
        <a:p>
          <a:endParaRPr lang="pt-BR" sz="800"/>
        </a:p>
      </dgm:t>
    </dgm:pt>
    <dgm:pt modelId="{84D07A5E-6E5C-4F24-ABE8-63AAC82BDDD3}" type="sibTrans" cxnId="{51B826C0-8764-4124-8B05-277000C4EF2A}">
      <dgm:prSet custT="1"/>
      <dgm:spPr/>
      <dgm:t>
        <a:bodyPr/>
        <a:lstStyle/>
        <a:p>
          <a:endParaRPr lang="pt-BR" sz="800"/>
        </a:p>
      </dgm:t>
    </dgm:pt>
    <dgm:pt modelId="{B6A00DC8-1130-4731-AE5E-793A2E3D5101}">
      <dgm:prSet custT="1"/>
      <dgm:spPr/>
      <dgm:t>
        <a:bodyPr/>
        <a:lstStyle/>
        <a:p>
          <a:pPr rtl="0"/>
          <a:r>
            <a:rPr lang="pt-BR" sz="800" smtClean="0"/>
            <a:t>Total: 676</a:t>
          </a:r>
          <a:endParaRPr lang="pt-BR" sz="800"/>
        </a:p>
      </dgm:t>
    </dgm:pt>
    <dgm:pt modelId="{249D49FA-2E4E-4444-8337-F5D6BDE5C369}" type="parTrans" cxnId="{996461B7-A091-45F3-80C4-6C56CC181C75}">
      <dgm:prSet/>
      <dgm:spPr/>
      <dgm:t>
        <a:bodyPr/>
        <a:lstStyle/>
        <a:p>
          <a:endParaRPr lang="pt-BR" sz="800"/>
        </a:p>
      </dgm:t>
    </dgm:pt>
    <dgm:pt modelId="{AE8E0445-915B-4AF3-AEBD-316531B3E6D4}" type="sibTrans" cxnId="{996461B7-A091-45F3-80C4-6C56CC181C75}">
      <dgm:prSet/>
      <dgm:spPr/>
      <dgm:t>
        <a:bodyPr/>
        <a:lstStyle/>
        <a:p>
          <a:endParaRPr lang="pt-BR" sz="800"/>
        </a:p>
      </dgm:t>
    </dgm:pt>
    <dgm:pt modelId="{30561074-A321-471C-AD0A-0738935B7601}" type="pres">
      <dgm:prSet presAssocID="{5B1C04C3-9962-41C2-8CF1-1179CE907A5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pt-BR"/>
        </a:p>
      </dgm:t>
    </dgm:pt>
    <dgm:pt modelId="{F411BFA4-14BA-44AC-8B4F-98951600A80A}" type="pres">
      <dgm:prSet presAssocID="{B033873F-CB2F-420E-9FED-08F8A4155F1D}" presName="parTx1" presStyleLbl="node1" presStyleIdx="0" presStyleCnt="5"/>
      <dgm:spPr/>
      <dgm:t>
        <a:bodyPr/>
        <a:lstStyle/>
        <a:p>
          <a:endParaRPr lang="pt-BR"/>
        </a:p>
      </dgm:t>
    </dgm:pt>
    <dgm:pt modelId="{DA4FB8FB-DCC5-49AA-A208-FA2AFD3DFF85}" type="pres">
      <dgm:prSet presAssocID="{6B57772C-52B2-401E-AAC1-7C1BDF05DF2A}" presName="parTx2" presStyleLbl="node1" presStyleIdx="1" presStyleCnt="5"/>
      <dgm:spPr/>
      <dgm:t>
        <a:bodyPr/>
        <a:lstStyle/>
        <a:p>
          <a:endParaRPr lang="pt-BR"/>
        </a:p>
      </dgm:t>
    </dgm:pt>
    <dgm:pt modelId="{164F9EFC-919D-4A1A-91D3-A2387A631BA9}" type="pres">
      <dgm:prSet presAssocID="{2B048D36-7353-4C76-B95E-66216E70D418}" presName="parTx3" presStyleLbl="node1" presStyleIdx="2" presStyleCnt="5"/>
      <dgm:spPr/>
      <dgm:t>
        <a:bodyPr/>
        <a:lstStyle/>
        <a:p>
          <a:endParaRPr lang="pt-BR"/>
        </a:p>
      </dgm:t>
    </dgm:pt>
    <dgm:pt modelId="{C266A94B-B1EB-488D-9578-4513DA007C47}" type="pres">
      <dgm:prSet presAssocID="{90834573-FB3E-4A51-A42F-965D06E9FA93}" presName="parTx4" presStyleLbl="node1" presStyleIdx="3" presStyleCnt="5"/>
      <dgm:spPr/>
      <dgm:t>
        <a:bodyPr/>
        <a:lstStyle/>
        <a:p>
          <a:endParaRPr lang="pt-BR"/>
        </a:p>
      </dgm:t>
    </dgm:pt>
    <dgm:pt modelId="{5598A502-A2E9-4137-8CBF-E8F095067EAB}" type="pres">
      <dgm:prSet presAssocID="{B6A00DC8-1130-4731-AE5E-793A2E3D5101}" presName="parTx5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2788DBE0-2D29-458B-B0E4-CF9E1C4B3B6F}" srcId="{5B1C04C3-9962-41C2-8CF1-1179CE907A59}" destId="{B033873F-CB2F-420E-9FED-08F8A4155F1D}" srcOrd="0" destOrd="0" parTransId="{716A8664-A560-46E4-92A2-5BD14D89163B}" sibTransId="{7D12D51E-64A9-4EAC-8E22-DBCB5099E801}"/>
    <dgm:cxn modelId="{FE34A7C9-4705-4930-82BC-6C4197787839}" type="presOf" srcId="{90834573-FB3E-4A51-A42F-965D06E9FA93}" destId="{C266A94B-B1EB-488D-9578-4513DA007C47}" srcOrd="0" destOrd="0" presId="urn:microsoft.com/office/officeart/2009/3/layout/SubStepProcess"/>
    <dgm:cxn modelId="{028B4AA5-798E-4C08-89D2-6643DACB1BEC}" type="presOf" srcId="{6B57772C-52B2-401E-AAC1-7C1BDF05DF2A}" destId="{DA4FB8FB-DCC5-49AA-A208-FA2AFD3DFF85}" srcOrd="0" destOrd="0" presId="urn:microsoft.com/office/officeart/2009/3/layout/SubStepProcess"/>
    <dgm:cxn modelId="{2C60D054-D841-43C5-B411-93F890109181}" srcId="{5B1C04C3-9962-41C2-8CF1-1179CE907A59}" destId="{6B57772C-52B2-401E-AAC1-7C1BDF05DF2A}" srcOrd="1" destOrd="0" parTransId="{65B7827D-FEE5-4DAB-9DE7-5A177055B1C0}" sibTransId="{68FD2CE7-6BC0-4521-B086-8880DC61503D}"/>
    <dgm:cxn modelId="{996461B7-A091-45F3-80C4-6C56CC181C75}" srcId="{5B1C04C3-9962-41C2-8CF1-1179CE907A59}" destId="{B6A00DC8-1130-4731-AE5E-793A2E3D5101}" srcOrd="4" destOrd="0" parTransId="{249D49FA-2E4E-4444-8337-F5D6BDE5C369}" sibTransId="{AE8E0445-915B-4AF3-AEBD-316531B3E6D4}"/>
    <dgm:cxn modelId="{2000C832-6F4D-4D49-B668-E9CC88A7E573}" type="presOf" srcId="{B6A00DC8-1130-4731-AE5E-793A2E3D5101}" destId="{5598A502-A2E9-4137-8CBF-E8F095067EAB}" srcOrd="0" destOrd="0" presId="urn:microsoft.com/office/officeart/2009/3/layout/SubStepProcess"/>
    <dgm:cxn modelId="{E541F793-E5DF-4DAD-8E01-6D5651424C85}" type="presOf" srcId="{2B048D36-7353-4C76-B95E-66216E70D418}" destId="{164F9EFC-919D-4A1A-91D3-A2387A631BA9}" srcOrd="0" destOrd="0" presId="urn:microsoft.com/office/officeart/2009/3/layout/SubStepProcess"/>
    <dgm:cxn modelId="{EA7274A9-B445-421A-8C9E-D75102B9FD7C}" type="presOf" srcId="{B033873F-CB2F-420E-9FED-08F8A4155F1D}" destId="{F411BFA4-14BA-44AC-8B4F-98951600A80A}" srcOrd="0" destOrd="0" presId="urn:microsoft.com/office/officeart/2009/3/layout/SubStepProcess"/>
    <dgm:cxn modelId="{E7C366A5-2197-4DDA-AD5A-31C1E80B0CD7}" srcId="{5B1C04C3-9962-41C2-8CF1-1179CE907A59}" destId="{2B048D36-7353-4C76-B95E-66216E70D418}" srcOrd="2" destOrd="0" parTransId="{20D71BDE-0DEF-415B-AE23-9E7720322F7E}" sibTransId="{2F1140D5-FCFE-4CB6-A020-F904B2C31C1C}"/>
    <dgm:cxn modelId="{51B826C0-8764-4124-8B05-277000C4EF2A}" srcId="{5B1C04C3-9962-41C2-8CF1-1179CE907A59}" destId="{90834573-FB3E-4A51-A42F-965D06E9FA93}" srcOrd="3" destOrd="0" parTransId="{C2C8CF2D-DA9A-40FF-B3A6-C520725248F5}" sibTransId="{84D07A5E-6E5C-4F24-ABE8-63AAC82BDDD3}"/>
    <dgm:cxn modelId="{F32529A1-5349-40A8-8088-46E392B0744F}" type="presOf" srcId="{5B1C04C3-9962-41C2-8CF1-1179CE907A59}" destId="{30561074-A321-471C-AD0A-0738935B7601}" srcOrd="0" destOrd="0" presId="urn:microsoft.com/office/officeart/2009/3/layout/SubStepProcess"/>
    <dgm:cxn modelId="{C3A04396-46DD-4503-975A-1B1DDCD572C2}" type="presParOf" srcId="{30561074-A321-471C-AD0A-0738935B7601}" destId="{F411BFA4-14BA-44AC-8B4F-98951600A80A}" srcOrd="0" destOrd="0" presId="urn:microsoft.com/office/officeart/2009/3/layout/SubStepProcess"/>
    <dgm:cxn modelId="{4395BDC0-2BBE-401C-959C-4AD751A1B602}" type="presParOf" srcId="{30561074-A321-471C-AD0A-0738935B7601}" destId="{DA4FB8FB-DCC5-49AA-A208-FA2AFD3DFF85}" srcOrd="1" destOrd="0" presId="urn:microsoft.com/office/officeart/2009/3/layout/SubStepProcess"/>
    <dgm:cxn modelId="{DD07ED6A-BAC1-4D82-876C-FFE4022E3757}" type="presParOf" srcId="{30561074-A321-471C-AD0A-0738935B7601}" destId="{164F9EFC-919D-4A1A-91D3-A2387A631BA9}" srcOrd="2" destOrd="0" presId="urn:microsoft.com/office/officeart/2009/3/layout/SubStepProcess"/>
    <dgm:cxn modelId="{B18837AD-58B6-4BBD-B993-5628CE58870E}" type="presParOf" srcId="{30561074-A321-471C-AD0A-0738935B7601}" destId="{C266A94B-B1EB-488D-9578-4513DA007C47}" srcOrd="3" destOrd="0" presId="urn:microsoft.com/office/officeart/2009/3/layout/SubStepProcess"/>
    <dgm:cxn modelId="{9D8120F6-1754-4421-ACE0-8E3BF734A0EE}" type="presParOf" srcId="{30561074-A321-471C-AD0A-0738935B7601}" destId="{5598A502-A2E9-4137-8CBF-E8F095067EAB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pt-BR" smtClean="0"/>
              <a:pPr/>
              <a:t>28/01/2019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pt-BR" smtClean="0"/>
              <a:pPr/>
              <a:t>28/01/2019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Retângulo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tângulo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88895" y="1386840"/>
            <a:ext cx="10058400" cy="2743200"/>
          </a:xfrm>
        </p:spPr>
        <p:txBody>
          <a:bodyPr>
            <a:normAutofit/>
          </a:bodyPr>
          <a:lstStyle/>
          <a:p>
            <a:r>
              <a:rPr lang="pt-BR" sz="5000" b="0" dirty="0" smtClean="0"/>
              <a:t>PESQUISA GERAL </a:t>
            </a:r>
            <a:r>
              <a:rPr lang="pt-BR" sz="5000" b="0" dirty="0"/>
              <a:t>DE SATISFAÇÃO E QUALIDADE DE VIDA NO TRABALHO</a:t>
            </a:r>
            <a:endParaRPr lang="pt-BR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7128" y="331237"/>
            <a:ext cx="10058400" cy="365760"/>
          </a:xfrm>
        </p:spPr>
        <p:txBody>
          <a:bodyPr/>
          <a:lstStyle/>
          <a:p>
            <a:r>
              <a:rPr lang="pt-BR" dirty="0" smtClean="0"/>
              <a:t>UNIPAM – Centro Universitário de Patos de Minas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568701" y="626633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511" y="84438"/>
            <a:ext cx="10978978" cy="1143000"/>
          </a:xfrm>
        </p:spPr>
        <p:txBody>
          <a:bodyPr/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seu salário (remuneração)?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350627"/>
              </p:ext>
            </p:extLst>
          </p:nvPr>
        </p:nvGraphicFramePr>
        <p:xfrm>
          <a:off x="792892" y="1227438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466620"/>
              </p:ext>
            </p:extLst>
          </p:nvPr>
        </p:nvGraphicFramePr>
        <p:xfrm>
          <a:off x="2595606" y="5461686"/>
          <a:ext cx="6654799" cy="131393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4443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Insatisfeito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9986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74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74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74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740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15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150341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seu salário, se você o </a:t>
            </a:r>
            <a:r>
              <a:rPr lang="pt-BR" b="0" dirty="0" smtClean="0"/>
              <a:t>comparar com </a:t>
            </a:r>
            <a:r>
              <a:rPr lang="pt-BR" b="0" dirty="0"/>
              <a:t>o salário de seus colegas?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2527067"/>
              </p:ext>
            </p:extLst>
          </p:nvPr>
        </p:nvGraphicFramePr>
        <p:xfrm>
          <a:off x="1171832" y="1293341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8394"/>
              </p:ext>
            </p:extLst>
          </p:nvPr>
        </p:nvGraphicFramePr>
        <p:xfrm>
          <a:off x="3015735" y="5511115"/>
          <a:ext cx="6654799" cy="130157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3490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717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142103"/>
            <a:ext cx="9601200" cy="1143000"/>
          </a:xfrm>
        </p:spPr>
        <p:txBody>
          <a:bodyPr>
            <a:normAutofit/>
          </a:bodyPr>
          <a:lstStyle/>
          <a:p>
            <a:r>
              <a:rPr lang="pt-BR" sz="2300" b="0" dirty="0"/>
              <a:t>O quanto você está </a:t>
            </a:r>
            <a:r>
              <a:rPr lang="pt-BR" sz="2300" b="0" dirty="0" smtClean="0"/>
              <a:t>satisfeito com </a:t>
            </a:r>
            <a:r>
              <a:rPr lang="pt-BR" sz="2300" b="0" dirty="0"/>
              <a:t>as recompensas (ex</a:t>
            </a:r>
            <a:r>
              <a:rPr lang="pt-BR" sz="2300" b="0" dirty="0" smtClean="0"/>
              <a:t>.: reconhecimento</a:t>
            </a:r>
            <a:r>
              <a:rPr lang="pt-BR" sz="2300" b="0" dirty="0"/>
              <a:t>, auxílio </a:t>
            </a:r>
            <a:r>
              <a:rPr lang="pt-BR" sz="2300" b="0" dirty="0" smtClean="0"/>
              <a:t>financeiro etc</a:t>
            </a:r>
            <a:r>
              <a:rPr lang="pt-BR" sz="2300" b="0" dirty="0"/>
              <a:t>.) </a:t>
            </a:r>
            <a:r>
              <a:rPr lang="pt-BR" sz="2300" b="0" dirty="0" smtClean="0"/>
              <a:t>que você </a:t>
            </a:r>
            <a:r>
              <a:rPr lang="pt-BR" sz="2300" b="0" dirty="0"/>
              <a:t>recebe da empresa?</a:t>
            </a:r>
            <a:endParaRPr lang="pt-BR" sz="23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159960"/>
              </p:ext>
            </p:extLst>
          </p:nvPr>
        </p:nvGraphicFramePr>
        <p:xfrm>
          <a:off x="1015313" y="1204784"/>
          <a:ext cx="10443520" cy="405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799319"/>
              </p:ext>
            </p:extLst>
          </p:nvPr>
        </p:nvGraphicFramePr>
        <p:xfrm>
          <a:off x="3040449" y="5358714"/>
          <a:ext cx="6654799" cy="1474573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5220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3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951" y="67962"/>
            <a:ext cx="11506200" cy="1143000"/>
          </a:xfrm>
        </p:spPr>
        <p:txBody>
          <a:bodyPr>
            <a:normAutofit/>
          </a:bodyPr>
          <a:lstStyle/>
          <a:p>
            <a:r>
              <a:rPr lang="pt-BR" sz="2300" b="0" dirty="0"/>
              <a:t>O quanto você está </a:t>
            </a:r>
            <a:r>
              <a:rPr lang="pt-BR" sz="2300" b="0" dirty="0" smtClean="0"/>
              <a:t>satisfeito com </a:t>
            </a:r>
            <a:r>
              <a:rPr lang="pt-BR" sz="2300" b="0" dirty="0"/>
              <a:t>os benefícios extras (ex.: </a:t>
            </a:r>
            <a:r>
              <a:rPr lang="pt-BR" sz="2300" b="0" dirty="0" smtClean="0"/>
              <a:t>auxílio educação</a:t>
            </a:r>
            <a:r>
              <a:rPr lang="pt-BR" sz="2300" b="0" dirty="0"/>
              <a:t>, cursos, planos médico </a:t>
            </a:r>
            <a:r>
              <a:rPr lang="pt-BR" sz="2300" b="0" dirty="0" smtClean="0"/>
              <a:t>e odontológico </a:t>
            </a:r>
            <a:r>
              <a:rPr lang="pt-BR" sz="2300" b="0" dirty="0"/>
              <a:t>etc.) que a </a:t>
            </a:r>
            <a:r>
              <a:rPr lang="pt-BR" sz="2300" b="0" dirty="0" smtClean="0"/>
              <a:t>empresa oferece</a:t>
            </a:r>
            <a:r>
              <a:rPr lang="pt-BR" sz="2300" b="0" dirty="0"/>
              <a:t>?</a:t>
            </a:r>
            <a:endParaRPr lang="pt-BR" sz="23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685760"/>
              </p:ext>
            </p:extLst>
          </p:nvPr>
        </p:nvGraphicFramePr>
        <p:xfrm>
          <a:off x="1072979" y="1210962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22159"/>
              </p:ext>
            </p:extLst>
          </p:nvPr>
        </p:nvGraphicFramePr>
        <p:xfrm>
          <a:off x="2724321" y="5325762"/>
          <a:ext cx="6654799" cy="134688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3943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222521"/>
              </p:ext>
            </p:extLst>
          </p:nvPr>
        </p:nvGraphicFramePr>
        <p:xfrm>
          <a:off x="99527" y="1278294"/>
          <a:ext cx="10797073" cy="486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72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as suas condições de trabalho: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5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68" y="133865"/>
            <a:ext cx="11154032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sua jornada de trabalho </a:t>
            </a:r>
            <a:r>
              <a:rPr lang="pt-BR" b="0" dirty="0" smtClean="0"/>
              <a:t>semanal (quantidade </a:t>
            </a:r>
            <a:r>
              <a:rPr lang="pt-BR" b="0" dirty="0"/>
              <a:t>de horas trabalhadas)?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026470"/>
              </p:ext>
            </p:extLst>
          </p:nvPr>
        </p:nvGraphicFramePr>
        <p:xfrm>
          <a:off x="1204784" y="1276865"/>
          <a:ext cx="10072816" cy="362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23652"/>
              </p:ext>
            </p:extLst>
          </p:nvPr>
        </p:nvGraphicFramePr>
        <p:xfrm>
          <a:off x="3073399" y="5272216"/>
          <a:ext cx="6654799" cy="137571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4232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Totalmente 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57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97" y="0"/>
            <a:ext cx="11201400" cy="1143000"/>
          </a:xfrm>
        </p:spPr>
        <p:txBody>
          <a:bodyPr>
            <a:normAutofit/>
          </a:bodyPr>
          <a:lstStyle/>
          <a:p>
            <a:r>
              <a:rPr lang="pt-BR" b="0" dirty="0"/>
              <a:t>Em relação a sua carga </a:t>
            </a:r>
            <a:r>
              <a:rPr lang="pt-BR" b="0" dirty="0" smtClean="0"/>
              <a:t>de trabalho </a:t>
            </a:r>
            <a:r>
              <a:rPr lang="pt-BR" b="0" dirty="0"/>
              <a:t>(quantidade de trabalho</a:t>
            </a:r>
            <a:r>
              <a:rPr lang="pt-BR" b="0" dirty="0" smtClean="0"/>
              <a:t>), como </a:t>
            </a:r>
            <a:r>
              <a:rPr lang="pt-BR" b="0" dirty="0"/>
              <a:t>você se sente?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172151"/>
              </p:ext>
            </p:extLst>
          </p:nvPr>
        </p:nvGraphicFramePr>
        <p:xfrm>
          <a:off x="1295400" y="1210962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498120"/>
              </p:ext>
            </p:extLst>
          </p:nvPr>
        </p:nvGraphicFramePr>
        <p:xfrm>
          <a:off x="3023973" y="5325762"/>
          <a:ext cx="6654799" cy="1375719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4232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52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426" y="0"/>
            <a:ext cx="11242589" cy="1143000"/>
          </a:xfrm>
        </p:spPr>
        <p:txBody>
          <a:bodyPr>
            <a:normAutofit/>
          </a:bodyPr>
          <a:lstStyle/>
          <a:p>
            <a:r>
              <a:rPr lang="pt-BR" b="0" dirty="0"/>
              <a:t>Em relação ao uso </a:t>
            </a:r>
            <a:r>
              <a:rPr lang="pt-BR" b="0" dirty="0" smtClean="0"/>
              <a:t>de tecnologia </a:t>
            </a:r>
            <a:r>
              <a:rPr lang="pt-BR" b="0" dirty="0"/>
              <a:t>no trabalho que você </a:t>
            </a:r>
            <a:r>
              <a:rPr lang="pt-BR" b="0" dirty="0" smtClean="0"/>
              <a:t>faz como </a:t>
            </a:r>
            <a:r>
              <a:rPr lang="pt-BR" b="0" dirty="0"/>
              <a:t>você se sente?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24345"/>
              </p:ext>
            </p:extLst>
          </p:nvPr>
        </p:nvGraphicFramePr>
        <p:xfrm>
          <a:off x="619897" y="1318054"/>
          <a:ext cx="10509421" cy="393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85044"/>
              </p:ext>
            </p:extLst>
          </p:nvPr>
        </p:nvGraphicFramePr>
        <p:xfrm>
          <a:off x="2786105" y="5338119"/>
          <a:ext cx="6654799" cy="1383957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4314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Nem insatisfeito, nem 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Totalmente 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7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12" y="0"/>
            <a:ext cx="10558849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 salubridade (condições </a:t>
            </a:r>
            <a:r>
              <a:rPr lang="pt-BR" b="0" dirty="0" smtClean="0"/>
              <a:t>de trabalho</a:t>
            </a:r>
            <a:r>
              <a:rPr lang="pt-BR" b="0" dirty="0"/>
              <a:t>) do seu local de trabalho?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302509"/>
              </p:ext>
            </p:extLst>
          </p:nvPr>
        </p:nvGraphicFramePr>
        <p:xfrm>
          <a:off x="1147119" y="1227437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080326"/>
              </p:ext>
            </p:extLst>
          </p:nvPr>
        </p:nvGraphicFramePr>
        <p:xfrm>
          <a:off x="2949832" y="5426674"/>
          <a:ext cx="6654799" cy="135100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3985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88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Eu sou: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018311"/>
              </p:ext>
            </p:extLst>
          </p:nvPr>
        </p:nvGraphicFramePr>
        <p:xfrm>
          <a:off x="-142839" y="1845276"/>
          <a:ext cx="8246812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8009987"/>
              </p:ext>
            </p:extLst>
          </p:nvPr>
        </p:nvGraphicFramePr>
        <p:xfrm>
          <a:off x="6689124" y="1845276"/>
          <a:ext cx="4942702" cy="3253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41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027243" cy="1143000"/>
          </a:xfrm>
        </p:spPr>
        <p:txBody>
          <a:bodyPr>
            <a:normAutofit/>
          </a:bodyPr>
          <a:lstStyle/>
          <a:p>
            <a:r>
              <a:rPr lang="pt-BR" b="0" dirty="0"/>
              <a:t>Em relação ao cansaço que </a:t>
            </a:r>
            <a:r>
              <a:rPr lang="pt-BR" b="0" dirty="0" smtClean="0"/>
              <a:t>seu trabalho </a:t>
            </a:r>
            <a:r>
              <a:rPr lang="pt-BR" b="0" dirty="0"/>
              <a:t>lhe causa, como você </a:t>
            </a:r>
            <a:r>
              <a:rPr lang="pt-BR" b="0" dirty="0" smtClean="0"/>
              <a:t>se sente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9180534"/>
              </p:ext>
            </p:extLst>
          </p:nvPr>
        </p:nvGraphicFramePr>
        <p:xfrm>
          <a:off x="568411" y="11430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82705"/>
              </p:ext>
            </p:extLst>
          </p:nvPr>
        </p:nvGraphicFramePr>
        <p:xfrm>
          <a:off x="2513227" y="5319370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9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0687" y="381000"/>
            <a:ext cx="9601200" cy="1143000"/>
          </a:xfrm>
        </p:spPr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330103"/>
              </p:ext>
            </p:extLst>
          </p:nvPr>
        </p:nvGraphicFramePr>
        <p:xfrm>
          <a:off x="304800" y="1524000"/>
          <a:ext cx="11236411" cy="4712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ao uso de suas capacidades</a:t>
            </a:r>
            <a:br>
              <a:rPr lang="pt-BR" sz="4500" b="0" dirty="0"/>
            </a:br>
            <a:r>
              <a:rPr lang="pt-BR" sz="4500" b="0" dirty="0"/>
              <a:t>no trabalho: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4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372" y="125627"/>
            <a:ext cx="11846012" cy="1143000"/>
          </a:xfrm>
        </p:spPr>
        <p:txBody>
          <a:bodyPr>
            <a:normAutofit/>
          </a:bodyPr>
          <a:lstStyle/>
          <a:p>
            <a:r>
              <a:rPr lang="pt-BR" b="0" dirty="0"/>
              <a:t>Você está satisfeito com </a:t>
            </a:r>
            <a:r>
              <a:rPr lang="pt-BR" b="0" dirty="0" smtClean="0"/>
              <a:t>a autonomia (oportunidade </a:t>
            </a:r>
            <a:r>
              <a:rPr lang="pt-BR" b="0" dirty="0"/>
              <a:t>de </a:t>
            </a:r>
            <a:r>
              <a:rPr lang="pt-BR" b="0" dirty="0" smtClean="0"/>
              <a:t>tomar decisões</a:t>
            </a:r>
            <a:r>
              <a:rPr lang="pt-BR" b="0" dirty="0"/>
              <a:t>) que possui </a:t>
            </a:r>
            <a:r>
              <a:rPr lang="pt-BR" b="0" dirty="0" smtClean="0"/>
              <a:t>no trabalho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315545"/>
              </p:ext>
            </p:extLst>
          </p:nvPr>
        </p:nvGraphicFramePr>
        <p:xfrm>
          <a:off x="617837" y="1268627"/>
          <a:ext cx="10997514" cy="385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88838"/>
              </p:ext>
            </p:extLst>
          </p:nvPr>
        </p:nvGraphicFramePr>
        <p:xfrm>
          <a:off x="2933357" y="5258160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7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734" y="166816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Você está satisfeito com </a:t>
            </a:r>
            <a:r>
              <a:rPr lang="pt-BR" b="0" dirty="0" smtClean="0"/>
              <a:t>a importância da tarefa/trabalho/atividade </a:t>
            </a:r>
            <a:r>
              <a:rPr lang="pt-BR" b="0" dirty="0"/>
              <a:t>que você faz?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461076"/>
              </p:ext>
            </p:extLst>
          </p:nvPr>
        </p:nvGraphicFramePr>
        <p:xfrm>
          <a:off x="568409" y="1309816"/>
          <a:ext cx="10591800" cy="4048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25501"/>
              </p:ext>
            </p:extLst>
          </p:nvPr>
        </p:nvGraphicFramePr>
        <p:xfrm>
          <a:off x="2892167" y="5358713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005" y="142103"/>
            <a:ext cx="11646244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Em relação a </a:t>
            </a:r>
            <a:r>
              <a:rPr lang="pt-BR" b="0" dirty="0" smtClean="0"/>
              <a:t>polivalência (possibilidade de desempenhar várias tarefas </a:t>
            </a:r>
            <a:r>
              <a:rPr lang="pt-BR" b="0" dirty="0"/>
              <a:t>e trabalhos) </a:t>
            </a:r>
            <a:r>
              <a:rPr lang="pt-BR" b="0" dirty="0" smtClean="0"/>
              <a:t>no trabalho</a:t>
            </a:r>
            <a:r>
              <a:rPr lang="pt-BR" b="0" dirty="0"/>
              <a:t>, </a:t>
            </a:r>
            <a:r>
              <a:rPr lang="pt-BR" b="0" dirty="0" smtClean="0"/>
              <a:t>como você </a:t>
            </a:r>
            <a:r>
              <a:rPr lang="pt-BR" b="0" dirty="0"/>
              <a:t>se sente?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196446"/>
              </p:ext>
            </p:extLst>
          </p:nvPr>
        </p:nvGraphicFramePr>
        <p:xfrm>
          <a:off x="444843" y="1178011"/>
          <a:ext cx="10715368" cy="415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77368"/>
              </p:ext>
            </p:extLst>
          </p:nvPr>
        </p:nvGraphicFramePr>
        <p:xfrm>
          <a:off x="2793314" y="5334000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2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378" y="109151"/>
            <a:ext cx="11011930" cy="1143000"/>
          </a:xfrm>
        </p:spPr>
        <p:txBody>
          <a:bodyPr>
            <a:noAutofit/>
          </a:bodyPr>
          <a:lstStyle/>
          <a:p>
            <a:r>
              <a:rPr lang="pt-BR" sz="2200" b="0" dirty="0"/>
              <a:t>O quanto você está </a:t>
            </a:r>
            <a:r>
              <a:rPr lang="pt-BR" sz="2200" b="0" dirty="0" smtClean="0"/>
              <a:t>satisfeito com </a:t>
            </a:r>
            <a:r>
              <a:rPr lang="pt-BR" sz="2200" b="0" dirty="0"/>
              <a:t>a sua avaliação de </a:t>
            </a:r>
            <a:r>
              <a:rPr lang="pt-BR" sz="2200" b="0" dirty="0" smtClean="0"/>
              <a:t>desempenho e/ou </a:t>
            </a:r>
            <a:r>
              <a:rPr lang="pt-BR" sz="2200" b="0" dirty="0"/>
              <a:t>feedbacks recebidos (</a:t>
            </a:r>
            <a:r>
              <a:rPr lang="pt-BR" sz="2200" b="0" dirty="0" smtClean="0"/>
              <a:t>ter conhecimento do quanto </a:t>
            </a:r>
            <a:r>
              <a:rPr lang="pt-BR" sz="2200" b="0" dirty="0"/>
              <a:t>bom ou </a:t>
            </a:r>
            <a:r>
              <a:rPr lang="pt-BR" sz="2200" b="0" dirty="0" smtClean="0"/>
              <a:t>ruim está </a:t>
            </a:r>
            <a:r>
              <a:rPr lang="pt-BR" sz="2200" b="0" dirty="0"/>
              <a:t>o seu desempenho no trabalho)?</a:t>
            </a:r>
            <a:endParaRPr lang="pt-BR" sz="22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280335"/>
              </p:ext>
            </p:extLst>
          </p:nvPr>
        </p:nvGraphicFramePr>
        <p:xfrm>
          <a:off x="463378" y="1248033"/>
          <a:ext cx="11294076" cy="4155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544802"/>
              </p:ext>
            </p:extLst>
          </p:nvPr>
        </p:nvGraphicFramePr>
        <p:xfrm>
          <a:off x="2842740" y="5431156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8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665" y="109151"/>
            <a:ext cx="11300254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Em relação à </a:t>
            </a:r>
            <a:r>
              <a:rPr lang="pt-BR" b="0" dirty="0" smtClean="0"/>
              <a:t>responsabilidade conferida </a:t>
            </a:r>
            <a:r>
              <a:rPr lang="pt-BR" b="0" dirty="0"/>
              <a:t>(responsabilidade </a:t>
            </a:r>
            <a:r>
              <a:rPr lang="pt-BR" b="0" dirty="0" smtClean="0"/>
              <a:t>de trabalho </a:t>
            </a:r>
            <a:r>
              <a:rPr lang="pt-BR" b="0" dirty="0"/>
              <a:t>dada a você</a:t>
            </a:r>
            <a:r>
              <a:rPr lang="pt-BR" b="0" dirty="0" smtClean="0"/>
              <a:t>), como </a:t>
            </a:r>
            <a:r>
              <a:rPr lang="pt-BR" b="0" dirty="0"/>
              <a:t>você </a:t>
            </a:r>
            <a:r>
              <a:rPr lang="pt-BR" b="0" dirty="0" smtClean="0"/>
              <a:t>se sente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742515"/>
              </p:ext>
            </p:extLst>
          </p:nvPr>
        </p:nvGraphicFramePr>
        <p:xfrm>
          <a:off x="609599" y="1178010"/>
          <a:ext cx="10600038" cy="413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62890"/>
              </p:ext>
            </p:extLst>
          </p:nvPr>
        </p:nvGraphicFramePr>
        <p:xfrm>
          <a:off x="2982784" y="5309286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32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 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253861"/>
              </p:ext>
            </p:extLst>
          </p:nvPr>
        </p:nvGraphicFramePr>
        <p:xfrm>
          <a:off x="-148282" y="1631091"/>
          <a:ext cx="11615351" cy="460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1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às oportunidades que você</a:t>
            </a:r>
            <a:br>
              <a:rPr lang="pt-BR" sz="4500" b="0" dirty="0"/>
            </a:br>
            <a:r>
              <a:rPr lang="pt-BR" sz="4500" b="0" dirty="0"/>
              <a:t>tem no seu trabalho: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4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Como como você percebe a qualidade de vida em seu trabalho?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790705"/>
              </p:ext>
            </p:extLst>
          </p:nvPr>
        </p:nvGraphicFramePr>
        <p:xfrm>
          <a:off x="65903" y="1524000"/>
          <a:ext cx="11491783" cy="408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648300"/>
              </p:ext>
            </p:extLst>
          </p:nvPr>
        </p:nvGraphicFramePr>
        <p:xfrm>
          <a:off x="2636795" y="5605849"/>
          <a:ext cx="6654799" cy="11430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Baixíssima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Baixa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Média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Alta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Altíssima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57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4270" y="175054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 sua oportunidade </a:t>
            </a:r>
            <a:r>
              <a:rPr lang="pt-BR" b="0" dirty="0" smtClean="0"/>
              <a:t>de crescimento </a:t>
            </a:r>
            <a:r>
              <a:rPr lang="pt-BR" b="0" dirty="0"/>
              <a:t>profissional?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183132"/>
              </p:ext>
            </p:extLst>
          </p:nvPr>
        </p:nvGraphicFramePr>
        <p:xfrm>
          <a:off x="428366" y="1318054"/>
          <a:ext cx="11483547" cy="393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185356"/>
              </p:ext>
            </p:extLst>
          </p:nvPr>
        </p:nvGraphicFramePr>
        <p:xfrm>
          <a:off x="3180492" y="543115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68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3008" y="100914"/>
            <a:ext cx="9601200" cy="1143000"/>
          </a:xfrm>
        </p:spPr>
        <p:txBody>
          <a:bodyPr/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os treinamentos que você faz?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516153"/>
              </p:ext>
            </p:extLst>
          </p:nvPr>
        </p:nvGraphicFramePr>
        <p:xfrm>
          <a:off x="304800" y="1433384"/>
          <a:ext cx="11302314" cy="370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819957"/>
              </p:ext>
            </p:extLst>
          </p:nvPr>
        </p:nvGraphicFramePr>
        <p:xfrm>
          <a:off x="2949147" y="5296930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98" y="-96795"/>
            <a:ext cx="11283778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Em relação às situações e </a:t>
            </a:r>
            <a:r>
              <a:rPr lang="pt-BR" b="0" dirty="0" smtClean="0"/>
              <a:t>a frequência </a:t>
            </a:r>
            <a:r>
              <a:rPr lang="pt-BR" b="0" dirty="0"/>
              <a:t>em que ocorrem </a:t>
            </a:r>
            <a:r>
              <a:rPr lang="pt-BR" b="0" dirty="0" smtClean="0"/>
              <a:t>as demissões </a:t>
            </a:r>
            <a:r>
              <a:rPr lang="pt-BR" b="0" dirty="0"/>
              <a:t>em seu trabalho, </a:t>
            </a:r>
            <a:r>
              <a:rPr lang="pt-BR" b="0" dirty="0" smtClean="0"/>
              <a:t>como você </a:t>
            </a:r>
            <a:r>
              <a:rPr lang="pt-BR" b="0" dirty="0"/>
              <a:t>se sente?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757329"/>
              </p:ext>
            </p:extLst>
          </p:nvPr>
        </p:nvGraphicFramePr>
        <p:xfrm>
          <a:off x="570470" y="1301578"/>
          <a:ext cx="11193161" cy="3954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007553"/>
              </p:ext>
            </p:extLst>
          </p:nvPr>
        </p:nvGraphicFramePr>
        <p:xfrm>
          <a:off x="3081639" y="533584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Totalmente 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5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2276" y="92676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Em relação ao incentivo que </a:t>
            </a:r>
            <a:r>
              <a:rPr lang="pt-BR" b="0" dirty="0" smtClean="0"/>
              <a:t>a empresa </a:t>
            </a:r>
            <a:r>
              <a:rPr lang="pt-BR" b="0" dirty="0"/>
              <a:t>dá para você estudar, </a:t>
            </a:r>
            <a:r>
              <a:rPr lang="pt-BR" b="0" dirty="0" smtClean="0"/>
              <a:t>como você </a:t>
            </a:r>
            <a:r>
              <a:rPr lang="pt-BR" b="0" dirty="0"/>
              <a:t>se sente?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923807"/>
              </p:ext>
            </p:extLst>
          </p:nvPr>
        </p:nvGraphicFramePr>
        <p:xfrm>
          <a:off x="560173" y="1145061"/>
          <a:ext cx="11063416" cy="401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587453"/>
              </p:ext>
            </p:extLst>
          </p:nvPr>
        </p:nvGraphicFramePr>
        <p:xfrm>
          <a:off x="3131065" y="543115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1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302809"/>
              </p:ext>
            </p:extLst>
          </p:nvPr>
        </p:nvGraphicFramePr>
        <p:xfrm>
          <a:off x="362466" y="1581666"/>
          <a:ext cx="10896600" cy="466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08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à integração social no seu</a:t>
            </a:r>
            <a:br>
              <a:rPr lang="pt-BR" sz="4500" b="0" dirty="0"/>
            </a:br>
            <a:r>
              <a:rPr lang="pt-BR" sz="4500" b="0" dirty="0"/>
              <a:t>trabalho: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63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23" y="117389"/>
            <a:ext cx="11640065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Como você se sente em </a:t>
            </a:r>
            <a:r>
              <a:rPr lang="pt-BR" b="0" dirty="0" smtClean="0"/>
              <a:t>relação ao </a:t>
            </a:r>
            <a:r>
              <a:rPr lang="pt-BR" b="0" dirty="0"/>
              <a:t>respeito à variedade de </a:t>
            </a:r>
            <a:r>
              <a:rPr lang="pt-BR" b="0" dirty="0" smtClean="0"/>
              <a:t>crenças religiosas</a:t>
            </a:r>
            <a:r>
              <a:rPr lang="pt-BR" b="0" dirty="0"/>
              <a:t>, </a:t>
            </a:r>
            <a:r>
              <a:rPr lang="pt-BR" b="0" dirty="0" smtClean="0"/>
              <a:t>orientação sexual</a:t>
            </a:r>
            <a:r>
              <a:rPr lang="pt-BR" b="0" dirty="0"/>
              <a:t>, raça </a:t>
            </a:r>
            <a:r>
              <a:rPr lang="pt-BR" b="0" dirty="0" smtClean="0"/>
              <a:t>etc. no </a:t>
            </a:r>
            <a:r>
              <a:rPr lang="pt-BR" b="0" dirty="0"/>
              <a:t>seu ambiente de trabalho?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26148"/>
              </p:ext>
            </p:extLst>
          </p:nvPr>
        </p:nvGraphicFramePr>
        <p:xfrm>
          <a:off x="675502" y="1095632"/>
          <a:ext cx="10608276" cy="4279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887467"/>
              </p:ext>
            </p:extLst>
          </p:nvPr>
        </p:nvGraphicFramePr>
        <p:xfrm>
          <a:off x="3221681" y="5375189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10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865" y="-129746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Em relação ao </a:t>
            </a:r>
            <a:r>
              <a:rPr lang="pt-BR" b="0" dirty="0" smtClean="0"/>
              <a:t>seu relacionamento </a:t>
            </a:r>
            <a:r>
              <a:rPr lang="pt-BR" b="0" dirty="0"/>
              <a:t>com colegas e </a:t>
            </a:r>
            <a:r>
              <a:rPr lang="pt-BR" b="0" dirty="0" smtClean="0"/>
              <a:t>chefes no </a:t>
            </a:r>
            <a:r>
              <a:rPr lang="pt-BR" b="0" dirty="0"/>
              <a:t>seu trabalho, como você se sente?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82010"/>
              </p:ext>
            </p:extLst>
          </p:nvPr>
        </p:nvGraphicFramePr>
        <p:xfrm>
          <a:off x="609601" y="1013254"/>
          <a:ext cx="10847173" cy="436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35087"/>
              </p:ext>
            </p:extLst>
          </p:nvPr>
        </p:nvGraphicFramePr>
        <p:xfrm>
          <a:off x="3172254" y="5375189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767" y="-96794"/>
            <a:ext cx="11613291" cy="1143000"/>
          </a:xfrm>
        </p:spPr>
        <p:txBody>
          <a:bodyPr>
            <a:normAutofit/>
          </a:bodyPr>
          <a:lstStyle/>
          <a:p>
            <a:r>
              <a:rPr lang="pt-BR" b="0" dirty="0"/>
              <a:t>Em relação </a:t>
            </a:r>
            <a:r>
              <a:rPr lang="pt-BR" b="0" dirty="0" smtClean="0"/>
              <a:t>ao comprometimento </a:t>
            </a:r>
            <a:r>
              <a:rPr lang="pt-BR" b="0" dirty="0"/>
              <a:t>da sua equipe </a:t>
            </a:r>
            <a:r>
              <a:rPr lang="pt-BR" b="0" dirty="0" smtClean="0"/>
              <a:t>e colegas </a:t>
            </a:r>
            <a:r>
              <a:rPr lang="pt-BR" b="0" dirty="0"/>
              <a:t>com o trabalho, como você </a:t>
            </a:r>
            <a:r>
              <a:rPr lang="pt-BR" b="0" dirty="0" smtClean="0"/>
              <a:t>se sente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1479261"/>
              </p:ext>
            </p:extLst>
          </p:nvPr>
        </p:nvGraphicFramePr>
        <p:xfrm>
          <a:off x="945290" y="1046206"/>
          <a:ext cx="10122243" cy="4221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577340"/>
              </p:ext>
            </p:extLst>
          </p:nvPr>
        </p:nvGraphicFramePr>
        <p:xfrm>
          <a:off x="3229919" y="5360559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96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6650" y="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 valorização de suas ideias </a:t>
            </a:r>
            <a:r>
              <a:rPr lang="pt-BR" b="0" dirty="0" smtClean="0"/>
              <a:t>e iniciativas </a:t>
            </a:r>
            <a:r>
              <a:rPr lang="pt-BR" b="0" dirty="0"/>
              <a:t>no trabalho?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542311"/>
              </p:ext>
            </p:extLst>
          </p:nvPr>
        </p:nvGraphicFramePr>
        <p:xfrm>
          <a:off x="576649" y="1046207"/>
          <a:ext cx="10931609" cy="403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35345"/>
              </p:ext>
            </p:extLst>
          </p:nvPr>
        </p:nvGraphicFramePr>
        <p:xfrm>
          <a:off x="3172254" y="524338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Totalmente 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76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479" y="0"/>
            <a:ext cx="11374395" cy="1181102"/>
          </a:xfrm>
        </p:spPr>
        <p:txBody>
          <a:bodyPr/>
          <a:lstStyle/>
          <a:p>
            <a:r>
              <a:rPr lang="pt-BR" b="0" dirty="0"/>
              <a:t>Qual o seu grau de satisfação em trabalhar nesta instituição?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437051"/>
              </p:ext>
            </p:extLst>
          </p:nvPr>
        </p:nvGraphicFramePr>
        <p:xfrm>
          <a:off x="422190" y="1268626"/>
          <a:ext cx="11366156" cy="4085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87246"/>
              </p:ext>
            </p:extLst>
          </p:nvPr>
        </p:nvGraphicFramePr>
        <p:xfrm>
          <a:off x="3007497" y="5556418"/>
          <a:ext cx="6654799" cy="1265538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31303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Muito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Mais ou menos 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Muito satisfeito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1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638566"/>
              </p:ext>
            </p:extLst>
          </p:nvPr>
        </p:nvGraphicFramePr>
        <p:xfrm>
          <a:off x="321276" y="1672281"/>
          <a:ext cx="10896599" cy="4559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63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ao constitucionalismo (respeito</a:t>
            </a:r>
            <a:br>
              <a:rPr lang="pt-BR" sz="4500" b="0" dirty="0"/>
            </a:br>
            <a:r>
              <a:rPr lang="pt-BR" sz="4500" b="0" dirty="0"/>
              <a:t>às leis) do seu trabalho: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573" y="0"/>
            <a:ext cx="11506200" cy="1143000"/>
          </a:xfrm>
        </p:spPr>
        <p:txBody>
          <a:bodyPr>
            <a:normAutofit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 empresa por ela respeitar </a:t>
            </a:r>
            <a:r>
              <a:rPr lang="pt-BR" b="0" dirty="0" smtClean="0"/>
              <a:t>os direitos </a:t>
            </a:r>
            <a:r>
              <a:rPr lang="pt-BR" b="0" dirty="0"/>
              <a:t>do trabalhador?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23964"/>
              </p:ext>
            </p:extLst>
          </p:nvPr>
        </p:nvGraphicFramePr>
        <p:xfrm>
          <a:off x="551937" y="1143001"/>
          <a:ext cx="11363255" cy="3764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98122"/>
              </p:ext>
            </p:extLst>
          </p:nvPr>
        </p:nvGraphicFramePr>
        <p:xfrm>
          <a:off x="3078864" y="527253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Total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9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29" y="109152"/>
            <a:ext cx="11151973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sua liberdade de </a:t>
            </a:r>
            <a:r>
              <a:rPr lang="pt-BR" b="0" dirty="0" smtClean="0"/>
              <a:t>expressão (oportunidade </a:t>
            </a:r>
            <a:r>
              <a:rPr lang="pt-BR" b="0" dirty="0"/>
              <a:t>de dar suas </a:t>
            </a:r>
            <a:r>
              <a:rPr lang="pt-BR" b="0" dirty="0" smtClean="0"/>
              <a:t>opiniões) no </a:t>
            </a:r>
            <a:r>
              <a:rPr lang="pt-BR" b="0" dirty="0"/>
              <a:t>seu trabalho?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041224"/>
              </p:ext>
            </p:extLst>
          </p:nvPr>
        </p:nvGraphicFramePr>
        <p:xfrm>
          <a:off x="436605" y="1252152"/>
          <a:ext cx="10931612" cy="373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64144"/>
              </p:ext>
            </p:extLst>
          </p:nvPr>
        </p:nvGraphicFramePr>
        <p:xfrm>
          <a:off x="2941595" y="5383428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2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660" y="0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as normas e regras do </a:t>
            </a:r>
            <a:r>
              <a:rPr lang="pt-BR" b="0" dirty="0" smtClean="0"/>
              <a:t>seu trabalho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944573"/>
              </p:ext>
            </p:extLst>
          </p:nvPr>
        </p:nvGraphicFramePr>
        <p:xfrm>
          <a:off x="611660" y="1005017"/>
          <a:ext cx="10583562" cy="429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03972"/>
              </p:ext>
            </p:extLst>
          </p:nvPr>
        </p:nvGraphicFramePr>
        <p:xfrm>
          <a:off x="2991021" y="543115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7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005" y="125627"/>
            <a:ext cx="11629768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Em relação ao respeito à </a:t>
            </a:r>
            <a:r>
              <a:rPr lang="pt-BR" b="0" dirty="0" smtClean="0"/>
              <a:t>sua individualidade </a:t>
            </a:r>
            <a:r>
              <a:rPr lang="pt-BR" b="0" dirty="0"/>
              <a:t>(</a:t>
            </a:r>
            <a:r>
              <a:rPr lang="pt-BR" b="0" dirty="0" smtClean="0"/>
              <a:t>características individuais </a:t>
            </a:r>
            <a:r>
              <a:rPr lang="pt-BR" b="0" dirty="0"/>
              <a:t>e particularidades) </a:t>
            </a:r>
            <a:r>
              <a:rPr lang="pt-BR" b="0" dirty="0" smtClean="0"/>
              <a:t>no trabalho</a:t>
            </a:r>
            <a:r>
              <a:rPr lang="pt-BR" b="0" dirty="0"/>
              <a:t>, como você se sente?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328297"/>
              </p:ext>
            </p:extLst>
          </p:nvPr>
        </p:nvGraphicFramePr>
        <p:xfrm>
          <a:off x="477795" y="1194487"/>
          <a:ext cx="10525897" cy="420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86954"/>
              </p:ext>
            </p:extLst>
          </p:nvPr>
        </p:nvGraphicFramePr>
        <p:xfrm>
          <a:off x="2933356" y="5399903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3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639922"/>
              </p:ext>
            </p:extLst>
          </p:nvPr>
        </p:nvGraphicFramePr>
        <p:xfrm>
          <a:off x="354227" y="1820562"/>
          <a:ext cx="10946028" cy="440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99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ao espaço que o trabalho</a:t>
            </a:r>
            <a:br>
              <a:rPr lang="pt-BR" sz="4500" b="0" dirty="0"/>
            </a:br>
            <a:r>
              <a:rPr lang="pt-BR" sz="4500" b="0" dirty="0"/>
              <a:t>ocupa na sua vida: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232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901" y="-96794"/>
            <a:ext cx="11275541" cy="1143000"/>
          </a:xfrm>
        </p:spPr>
        <p:txBody>
          <a:bodyPr>
            <a:normAutofit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 influência do trabalho sobre </a:t>
            </a:r>
            <a:r>
              <a:rPr lang="pt-BR" b="0" dirty="0" smtClean="0"/>
              <a:t>sua vida/rotina </a:t>
            </a:r>
            <a:r>
              <a:rPr lang="pt-BR" b="0" dirty="0"/>
              <a:t>familiar?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136148"/>
              </p:ext>
            </p:extLst>
          </p:nvPr>
        </p:nvGraphicFramePr>
        <p:xfrm>
          <a:off x="691978" y="963827"/>
          <a:ext cx="10443519" cy="4205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770232"/>
              </p:ext>
            </p:extLst>
          </p:nvPr>
        </p:nvGraphicFramePr>
        <p:xfrm>
          <a:off x="2757271" y="5311132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5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432" y="-72081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 smtClean="0"/>
              <a:t>O quanto você está satisfeito com a influência do trabalho sobre sua possibilidade de lazer?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259127"/>
              </p:ext>
            </p:extLst>
          </p:nvPr>
        </p:nvGraphicFramePr>
        <p:xfrm>
          <a:off x="601363" y="1070919"/>
          <a:ext cx="10632990" cy="4263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61609"/>
              </p:ext>
            </p:extLst>
          </p:nvPr>
        </p:nvGraphicFramePr>
        <p:xfrm>
          <a:off x="3345249" y="5334000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7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727" y="0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Como como você percebe o clima organizacional no seu ambiente de trabalho?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078705"/>
              </p:ext>
            </p:extLst>
          </p:nvPr>
        </p:nvGraphicFramePr>
        <p:xfrm>
          <a:off x="175726" y="1209869"/>
          <a:ext cx="11019495" cy="414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598781"/>
              </p:ext>
            </p:extLst>
          </p:nvPr>
        </p:nvGraphicFramePr>
        <p:xfrm>
          <a:off x="2686222" y="5567624"/>
          <a:ext cx="6654799" cy="11430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Péssimo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Ruim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Regular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Bom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 Excelente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0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811" y="0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seus horários de trabalho e </a:t>
            </a:r>
            <a:r>
              <a:rPr lang="pt-BR" b="0" dirty="0" smtClean="0"/>
              <a:t>de descanso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917247"/>
              </p:ext>
            </p:extLst>
          </p:nvPr>
        </p:nvGraphicFramePr>
        <p:xfrm>
          <a:off x="396788" y="889688"/>
          <a:ext cx="10632989" cy="4263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20371"/>
              </p:ext>
            </p:extLst>
          </p:nvPr>
        </p:nvGraphicFramePr>
        <p:xfrm>
          <a:off x="3048687" y="5329033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1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683279"/>
              </p:ext>
            </p:extLst>
          </p:nvPr>
        </p:nvGraphicFramePr>
        <p:xfrm>
          <a:off x="345990" y="1919417"/>
          <a:ext cx="10632989" cy="4312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à relevância social e</a:t>
            </a:r>
            <a:br>
              <a:rPr lang="pt-BR" sz="4500" b="0" dirty="0"/>
            </a:br>
            <a:r>
              <a:rPr lang="pt-BR" sz="4500" b="0" dirty="0"/>
              <a:t>importância do seu trabalho: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6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719" y="-88556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Em relação ao orgulho </a:t>
            </a:r>
            <a:r>
              <a:rPr lang="pt-BR" b="0" dirty="0" smtClean="0"/>
              <a:t>de realizar </a:t>
            </a:r>
            <a:r>
              <a:rPr lang="pt-BR" b="0" dirty="0"/>
              <a:t>o seu trabalho, como você </a:t>
            </a:r>
            <a:r>
              <a:rPr lang="pt-BR" b="0" dirty="0" smtClean="0"/>
              <a:t>se sente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161163"/>
              </p:ext>
            </p:extLst>
          </p:nvPr>
        </p:nvGraphicFramePr>
        <p:xfrm>
          <a:off x="603421" y="930876"/>
          <a:ext cx="11044881" cy="3929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496486"/>
              </p:ext>
            </p:extLst>
          </p:nvPr>
        </p:nvGraphicFramePr>
        <p:xfrm>
          <a:off x="2958071" y="5039283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76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238" y="0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Você está satisfeito com </a:t>
            </a:r>
            <a:r>
              <a:rPr lang="pt-BR" b="0" dirty="0" smtClean="0"/>
              <a:t>a imagem </a:t>
            </a:r>
            <a:r>
              <a:rPr lang="pt-BR" b="0" dirty="0"/>
              <a:t>que esta empresa </a:t>
            </a:r>
            <a:r>
              <a:rPr lang="pt-BR" b="0" dirty="0" smtClean="0"/>
              <a:t>tem perante </a:t>
            </a:r>
            <a:r>
              <a:rPr lang="pt-BR" b="0" dirty="0"/>
              <a:t>a sociedade?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580762"/>
              </p:ext>
            </p:extLst>
          </p:nvPr>
        </p:nvGraphicFramePr>
        <p:xfrm>
          <a:off x="1171832" y="1062681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92569"/>
              </p:ext>
            </p:extLst>
          </p:nvPr>
        </p:nvGraphicFramePr>
        <p:xfrm>
          <a:off x="3048686" y="5177481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4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286" y="117389"/>
            <a:ext cx="11621529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 integração </a:t>
            </a:r>
            <a:r>
              <a:rPr lang="pt-BR" b="0" dirty="0" smtClean="0"/>
              <a:t>comunitária (contribuição </a:t>
            </a:r>
            <a:r>
              <a:rPr lang="pt-BR" b="0" dirty="0"/>
              <a:t>com a sociedade) que </a:t>
            </a:r>
            <a:r>
              <a:rPr lang="pt-BR" b="0" dirty="0" smtClean="0"/>
              <a:t>a empresa </a:t>
            </a:r>
            <a:r>
              <a:rPr lang="pt-BR" b="0" dirty="0"/>
              <a:t>tem?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865952"/>
              </p:ext>
            </p:extLst>
          </p:nvPr>
        </p:nvGraphicFramePr>
        <p:xfrm>
          <a:off x="1292308" y="1260389"/>
          <a:ext cx="10051193" cy="3715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05924"/>
              </p:ext>
            </p:extLst>
          </p:nvPr>
        </p:nvGraphicFramePr>
        <p:xfrm>
          <a:off x="3551194" y="5138138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22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2848" y="125627"/>
            <a:ext cx="11020167" cy="1143000"/>
          </a:xfrm>
        </p:spPr>
        <p:txBody>
          <a:bodyPr>
            <a:normAutofit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os serviços prestados e </a:t>
            </a:r>
            <a:r>
              <a:rPr lang="pt-BR" b="0" dirty="0" smtClean="0"/>
              <a:t>a qualidade </a:t>
            </a:r>
            <a:r>
              <a:rPr lang="pt-BR" b="0" dirty="0"/>
              <a:t>dos produtos </a:t>
            </a:r>
            <a:r>
              <a:rPr lang="pt-BR" b="0" dirty="0" smtClean="0"/>
              <a:t>da empresa</a:t>
            </a:r>
            <a:r>
              <a:rPr lang="pt-BR" b="0" dirty="0"/>
              <a:t>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496727"/>
              </p:ext>
            </p:extLst>
          </p:nvPr>
        </p:nvGraphicFramePr>
        <p:xfrm>
          <a:off x="1180070" y="1268627"/>
          <a:ext cx="10311713" cy="378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160473"/>
              </p:ext>
            </p:extLst>
          </p:nvPr>
        </p:nvGraphicFramePr>
        <p:xfrm>
          <a:off x="3056925" y="5307587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343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6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233" y="133865"/>
            <a:ext cx="10954264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a política de recursos humanos (</a:t>
            </a:r>
            <a:r>
              <a:rPr lang="pt-BR" b="0" dirty="0" smtClean="0"/>
              <a:t>a forma </a:t>
            </a:r>
            <a:r>
              <a:rPr lang="pt-BR" b="0" dirty="0"/>
              <a:t>de a empresa tratar </a:t>
            </a:r>
            <a:r>
              <a:rPr lang="pt-BR" b="0" dirty="0" smtClean="0"/>
              <a:t>os funcionários</a:t>
            </a:r>
            <a:r>
              <a:rPr lang="pt-BR" b="0" dirty="0"/>
              <a:t>) que a empresa tem?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941383"/>
              </p:ext>
            </p:extLst>
          </p:nvPr>
        </p:nvGraphicFramePr>
        <p:xfrm>
          <a:off x="1040026" y="1153297"/>
          <a:ext cx="10863649" cy="386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828914"/>
              </p:ext>
            </p:extLst>
          </p:nvPr>
        </p:nvGraphicFramePr>
        <p:xfrm>
          <a:off x="3402913" y="5220516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8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979112"/>
              </p:ext>
            </p:extLst>
          </p:nvPr>
        </p:nvGraphicFramePr>
        <p:xfrm>
          <a:off x="74140" y="1696995"/>
          <a:ext cx="11217876" cy="4567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1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Em relação à saúde e segurança no</a:t>
            </a:r>
            <a:br>
              <a:rPr lang="pt-BR" sz="4500" b="0" dirty="0"/>
            </a:br>
            <a:r>
              <a:rPr lang="pt-BR" sz="4500" b="0" dirty="0"/>
              <a:t>trabalho: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627" y="90615"/>
            <a:ext cx="11811000" cy="724931"/>
          </a:xfrm>
        </p:spPr>
        <p:txBody>
          <a:bodyPr>
            <a:normAutofit/>
          </a:bodyPr>
          <a:lstStyle/>
          <a:p>
            <a:r>
              <a:rPr lang="pt-BR" sz="2000" b="0" dirty="0"/>
              <a:t>O quanto você indicaria o UNIPAM como </a:t>
            </a:r>
            <a:r>
              <a:rPr lang="pt-BR" sz="2000" b="0" dirty="0" smtClean="0"/>
              <a:t>uma oportunidade </a:t>
            </a:r>
            <a:r>
              <a:rPr lang="pt-BR" sz="2000" b="0" dirty="0"/>
              <a:t>de trabalho para </a:t>
            </a:r>
            <a:r>
              <a:rPr lang="pt-BR" sz="2000" b="0" dirty="0" smtClean="0"/>
              <a:t>um amigo </a:t>
            </a:r>
            <a:r>
              <a:rPr lang="pt-BR" sz="2000" b="0" dirty="0"/>
              <a:t>ou parente, de 1 à 10?</a:t>
            </a:r>
            <a:endParaRPr lang="pt-BR" sz="20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286057"/>
              </p:ext>
            </p:extLst>
          </p:nvPr>
        </p:nvGraphicFramePr>
        <p:xfrm>
          <a:off x="273907" y="815546"/>
          <a:ext cx="9949249" cy="3867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728604"/>
              </p:ext>
            </p:extLst>
          </p:nvPr>
        </p:nvGraphicFramePr>
        <p:xfrm>
          <a:off x="578499" y="4468505"/>
          <a:ext cx="6652726" cy="251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209715"/>
              </p:ext>
            </p:extLst>
          </p:nvPr>
        </p:nvGraphicFramePr>
        <p:xfrm>
          <a:off x="6818528" y="5048765"/>
          <a:ext cx="5118099" cy="11430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7559"/>
                <a:gridCol w="902635"/>
                <a:gridCol w="902635"/>
                <a:gridCol w="902635"/>
                <a:gridCol w="902635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Detratores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Neutros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Promotores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2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22" y="191530"/>
            <a:ext cx="1176981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os equipamentos </a:t>
            </a:r>
            <a:r>
              <a:rPr lang="pt-BR" b="0" dirty="0"/>
              <a:t>de </a:t>
            </a:r>
            <a:r>
              <a:rPr lang="pt-BR" b="0" dirty="0" smtClean="0"/>
              <a:t>segurança, proteção </a:t>
            </a:r>
            <a:r>
              <a:rPr lang="pt-BR" b="0" dirty="0"/>
              <a:t>individual e </a:t>
            </a:r>
            <a:r>
              <a:rPr lang="pt-BR" b="0" dirty="0" smtClean="0"/>
              <a:t>coletiva disponibilizados </a:t>
            </a:r>
            <a:r>
              <a:rPr lang="pt-BR" b="0" dirty="0"/>
              <a:t>pela empresa?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946404"/>
              </p:ext>
            </p:extLst>
          </p:nvPr>
        </p:nvGraphicFramePr>
        <p:xfrm>
          <a:off x="685799" y="1120346"/>
          <a:ext cx="1113549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36187"/>
              </p:ext>
            </p:extLst>
          </p:nvPr>
        </p:nvGraphicFramePr>
        <p:xfrm>
          <a:off x="3205205" y="5302894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4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287" y="84438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O quanto você está </a:t>
            </a:r>
            <a:r>
              <a:rPr lang="pt-BR" b="0" dirty="0" smtClean="0"/>
              <a:t>satisfeito com </a:t>
            </a:r>
            <a:r>
              <a:rPr lang="pt-BR" b="0" dirty="0"/>
              <a:t>os programas realizados </a:t>
            </a:r>
            <a:r>
              <a:rPr lang="pt-BR" b="0" dirty="0" smtClean="0"/>
              <a:t>pela instituição </a:t>
            </a:r>
            <a:r>
              <a:rPr lang="pt-BR" b="0" dirty="0"/>
              <a:t>com relação à </a:t>
            </a:r>
            <a:r>
              <a:rPr lang="pt-BR" b="0" dirty="0" smtClean="0"/>
              <a:t>segurança no </a:t>
            </a:r>
            <a:r>
              <a:rPr lang="pt-BR" b="0" dirty="0"/>
              <a:t>trabalho?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914943"/>
              </p:ext>
            </p:extLst>
          </p:nvPr>
        </p:nvGraphicFramePr>
        <p:xfrm>
          <a:off x="990599" y="1128584"/>
          <a:ext cx="10657703" cy="3880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82065"/>
              </p:ext>
            </p:extLst>
          </p:nvPr>
        </p:nvGraphicFramePr>
        <p:xfrm>
          <a:off x="3164017" y="5179327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3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336" y="100913"/>
            <a:ext cx="11275540" cy="1143000"/>
          </a:xfrm>
        </p:spPr>
        <p:txBody>
          <a:bodyPr>
            <a:noAutofit/>
          </a:bodyPr>
          <a:lstStyle/>
          <a:p>
            <a:r>
              <a:rPr lang="pt-BR" sz="2300" b="0" dirty="0"/>
              <a:t>O quanto você está </a:t>
            </a:r>
            <a:r>
              <a:rPr lang="pt-BR" sz="2300" b="0" dirty="0" smtClean="0"/>
              <a:t>satisfeito com </a:t>
            </a:r>
            <a:r>
              <a:rPr lang="pt-BR" sz="2300" b="0" dirty="0"/>
              <a:t>os programas realizados </a:t>
            </a:r>
            <a:r>
              <a:rPr lang="pt-BR" sz="2300" b="0" dirty="0" smtClean="0"/>
              <a:t>pela instituição </a:t>
            </a:r>
            <a:r>
              <a:rPr lang="pt-BR" sz="2300" b="0" dirty="0"/>
              <a:t>com relação à sua </a:t>
            </a:r>
            <a:r>
              <a:rPr lang="pt-BR" sz="2300" b="0" dirty="0" smtClean="0"/>
              <a:t>saúde no </a:t>
            </a:r>
            <a:r>
              <a:rPr lang="pt-BR" sz="2300" b="0" dirty="0"/>
              <a:t>trabalho e fora dele (</a:t>
            </a:r>
            <a:r>
              <a:rPr lang="pt-BR" sz="2300" b="0" dirty="0" smtClean="0"/>
              <a:t>ginástica laboral</a:t>
            </a:r>
            <a:r>
              <a:rPr lang="pt-BR" sz="2300" b="0" dirty="0"/>
              <a:t>, programas </a:t>
            </a:r>
            <a:r>
              <a:rPr lang="pt-BR" sz="2300" b="0" dirty="0" smtClean="0"/>
              <a:t>de conscientização</a:t>
            </a:r>
            <a:r>
              <a:rPr lang="pt-BR" sz="2300" b="0" dirty="0"/>
              <a:t>, vacinação etc.)?</a:t>
            </a:r>
            <a:endParaRPr lang="pt-BR" sz="23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929343"/>
              </p:ext>
            </p:extLst>
          </p:nvPr>
        </p:nvGraphicFramePr>
        <p:xfrm>
          <a:off x="364524" y="1243913"/>
          <a:ext cx="11234352" cy="378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540689"/>
              </p:ext>
            </p:extLst>
          </p:nvPr>
        </p:nvGraphicFramePr>
        <p:xfrm>
          <a:off x="2974546" y="5138137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Insatisfeito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insatisfeito, nem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Totalmente satisfeito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19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996960"/>
              </p:ext>
            </p:extLst>
          </p:nvPr>
        </p:nvGraphicFramePr>
        <p:xfrm>
          <a:off x="713603" y="1729945"/>
          <a:ext cx="10764794" cy="447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652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Quanto à comunicação: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8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97" y="-105032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Os conflitos que acontecem </a:t>
            </a:r>
            <a:r>
              <a:rPr lang="pt-BR" b="0" dirty="0" smtClean="0"/>
              <a:t>no meu </a:t>
            </a:r>
            <a:r>
              <a:rPr lang="pt-BR" b="0" dirty="0"/>
              <a:t>trabalho são resolvidos </a:t>
            </a:r>
            <a:r>
              <a:rPr lang="pt-BR" b="0" dirty="0" smtClean="0"/>
              <a:t>pelo próprio </a:t>
            </a:r>
            <a:r>
              <a:rPr lang="pt-BR" b="0" dirty="0"/>
              <a:t>grupo.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599006"/>
              </p:ext>
            </p:extLst>
          </p:nvPr>
        </p:nvGraphicFramePr>
        <p:xfrm>
          <a:off x="315096" y="856735"/>
          <a:ext cx="11473249" cy="3937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715116"/>
              </p:ext>
            </p:extLst>
          </p:nvPr>
        </p:nvGraphicFramePr>
        <p:xfrm>
          <a:off x="3098114" y="5171089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3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718" y="0"/>
            <a:ext cx="11712146" cy="840259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As mudanças nesta </a:t>
            </a:r>
            <a:r>
              <a:rPr lang="pt-BR" b="0" dirty="0" smtClean="0"/>
              <a:t>instituição são </a:t>
            </a:r>
            <a:r>
              <a:rPr lang="pt-BR" b="0" dirty="0"/>
              <a:t>informadas aos colaboradores.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443089"/>
              </p:ext>
            </p:extLst>
          </p:nvPr>
        </p:nvGraphicFramePr>
        <p:xfrm>
          <a:off x="568411" y="560172"/>
          <a:ext cx="10484708" cy="4452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26764"/>
              </p:ext>
            </p:extLst>
          </p:nvPr>
        </p:nvGraphicFramePr>
        <p:xfrm>
          <a:off x="3065162" y="5311132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9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621" y="0"/>
            <a:ext cx="9601200" cy="1143000"/>
          </a:xfrm>
        </p:spPr>
        <p:txBody>
          <a:bodyPr/>
          <a:lstStyle/>
          <a:p>
            <a:r>
              <a:rPr lang="pt-BR" b="0" dirty="0"/>
              <a:t>Recebo orientação do </a:t>
            </a:r>
            <a:r>
              <a:rPr lang="pt-BR" b="0" dirty="0" smtClean="0"/>
              <a:t>superior imediato </a:t>
            </a:r>
            <a:r>
              <a:rPr lang="pt-BR" b="0" dirty="0"/>
              <a:t>para executar minhas tarefas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0197403"/>
              </p:ext>
            </p:extLst>
          </p:nvPr>
        </p:nvGraphicFramePr>
        <p:xfrm>
          <a:off x="735226" y="1037968"/>
          <a:ext cx="11053119" cy="341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57312"/>
              </p:ext>
            </p:extLst>
          </p:nvPr>
        </p:nvGraphicFramePr>
        <p:xfrm>
          <a:off x="3245022" y="478121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8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14" y="-154459"/>
            <a:ext cx="9601200" cy="1143000"/>
          </a:xfrm>
        </p:spPr>
        <p:txBody>
          <a:bodyPr/>
          <a:lstStyle/>
          <a:p>
            <a:r>
              <a:rPr lang="pt-BR" b="0" dirty="0"/>
              <a:t>Sinto que minha opinião </a:t>
            </a:r>
            <a:r>
              <a:rPr lang="pt-BR" b="0" dirty="0" smtClean="0"/>
              <a:t>é valorizada </a:t>
            </a:r>
            <a:r>
              <a:rPr lang="pt-BR" b="0" dirty="0"/>
              <a:t>pelo meu chefe.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992257"/>
              </p:ext>
            </p:extLst>
          </p:nvPr>
        </p:nvGraphicFramePr>
        <p:xfrm>
          <a:off x="941173" y="889686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218786"/>
              </p:ext>
            </p:extLst>
          </p:nvPr>
        </p:nvGraphicFramePr>
        <p:xfrm>
          <a:off x="2587367" y="5335208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07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2762" y="-63843"/>
            <a:ext cx="9601200" cy="1143000"/>
          </a:xfrm>
        </p:spPr>
        <p:txBody>
          <a:bodyPr/>
          <a:lstStyle/>
          <a:p>
            <a:r>
              <a:rPr lang="pt-BR" b="0" dirty="0"/>
              <a:t>Participo das decisões </a:t>
            </a:r>
            <a:r>
              <a:rPr lang="pt-BR" b="0" dirty="0" smtClean="0"/>
              <a:t>que afetam </a:t>
            </a:r>
            <a:r>
              <a:rPr lang="pt-BR" b="0" dirty="0"/>
              <a:t>meu trabalho.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454087"/>
              </p:ext>
            </p:extLst>
          </p:nvPr>
        </p:nvGraphicFramePr>
        <p:xfrm>
          <a:off x="1064741" y="980303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410783"/>
              </p:ext>
            </p:extLst>
          </p:nvPr>
        </p:nvGraphicFramePr>
        <p:xfrm>
          <a:off x="3122827" y="5286418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6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82" y="-188167"/>
            <a:ext cx="12090918" cy="1143000"/>
          </a:xfrm>
        </p:spPr>
        <p:txBody>
          <a:bodyPr>
            <a:normAutofit/>
          </a:bodyPr>
          <a:lstStyle/>
          <a:p>
            <a:r>
              <a:rPr lang="pt-BR" sz="1800" b="0" dirty="0"/>
              <a:t>O quanto você indicaria os serviços prestados pelo UNIPAM (cursos,</a:t>
            </a:r>
            <a:br>
              <a:rPr lang="pt-BR" sz="1800" b="0" dirty="0"/>
            </a:br>
            <a:r>
              <a:rPr lang="pt-BR" sz="1800" b="0" dirty="0"/>
              <a:t>atendimentos e serviços </a:t>
            </a:r>
            <a:r>
              <a:rPr lang="pt-BR" sz="1800" b="0" dirty="0" smtClean="0"/>
              <a:t>em clínicas/laboratórios/centros </a:t>
            </a:r>
            <a:r>
              <a:rPr lang="pt-BR" sz="1800" b="0" dirty="0"/>
              <a:t>médicos, </a:t>
            </a:r>
            <a:r>
              <a:rPr lang="pt-BR" sz="1800" b="0" dirty="0" smtClean="0"/>
              <a:t>biblioteca, consultorias </a:t>
            </a:r>
            <a:r>
              <a:rPr lang="pt-BR" sz="1800" b="0" dirty="0"/>
              <a:t>etc.) para um amigo </a:t>
            </a:r>
            <a:r>
              <a:rPr lang="pt-BR" sz="1800" b="0" dirty="0" smtClean="0"/>
              <a:t>ou parente</a:t>
            </a:r>
            <a:r>
              <a:rPr lang="pt-BR" sz="1800" b="0" dirty="0"/>
              <a:t>, de 1 à 10?</a:t>
            </a:r>
            <a:endParaRPr lang="pt-BR" sz="1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441026"/>
              </p:ext>
            </p:extLst>
          </p:nvPr>
        </p:nvGraphicFramePr>
        <p:xfrm>
          <a:off x="0" y="954833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1677374"/>
              </p:ext>
            </p:extLst>
          </p:nvPr>
        </p:nvGraphicFramePr>
        <p:xfrm>
          <a:off x="6270365" y="4584634"/>
          <a:ext cx="5234279" cy="227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21331"/>
              </p:ext>
            </p:extLst>
          </p:nvPr>
        </p:nvGraphicFramePr>
        <p:xfrm>
          <a:off x="1152266" y="5254711"/>
          <a:ext cx="5118099" cy="11430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7559"/>
                <a:gridCol w="902635"/>
                <a:gridCol w="902635"/>
                <a:gridCol w="902635"/>
                <a:gridCol w="902635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Detratores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Neutros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Promotores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9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361804"/>
              </p:ext>
            </p:extLst>
          </p:nvPr>
        </p:nvGraphicFramePr>
        <p:xfrm>
          <a:off x="593124" y="1721709"/>
          <a:ext cx="10492947" cy="457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58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 smtClean="0"/>
              <a:t>Relação com a Chefia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7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817" y="0"/>
            <a:ext cx="9601200" cy="1143000"/>
          </a:xfrm>
        </p:spPr>
        <p:txBody>
          <a:bodyPr/>
          <a:lstStyle/>
          <a:p>
            <a:r>
              <a:rPr lang="pt-BR" b="0" dirty="0"/>
              <a:t>A minha chefia elogia </a:t>
            </a:r>
            <a:r>
              <a:rPr lang="pt-BR" b="0" dirty="0" smtClean="0"/>
              <a:t>quando realizo </a:t>
            </a:r>
            <a:r>
              <a:rPr lang="pt-BR" b="0" dirty="0"/>
              <a:t>um bom trabalho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788133"/>
              </p:ext>
            </p:extLst>
          </p:nvPr>
        </p:nvGraphicFramePr>
        <p:xfrm>
          <a:off x="420130" y="856735"/>
          <a:ext cx="11046940" cy="416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613290"/>
              </p:ext>
            </p:extLst>
          </p:nvPr>
        </p:nvGraphicFramePr>
        <p:xfrm>
          <a:off x="3196967" y="526170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89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135" y="0"/>
            <a:ext cx="9601200" cy="1143000"/>
          </a:xfrm>
        </p:spPr>
        <p:txBody>
          <a:bodyPr/>
          <a:lstStyle/>
          <a:p>
            <a:r>
              <a:rPr lang="pt-BR" b="0" dirty="0"/>
              <a:t>As mudanças </a:t>
            </a:r>
            <a:r>
              <a:rPr lang="pt-BR" b="0" dirty="0" smtClean="0"/>
              <a:t>são acompanhadas </a:t>
            </a:r>
            <a:r>
              <a:rPr lang="pt-BR" b="0" dirty="0"/>
              <a:t>por minha chefia.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73434"/>
              </p:ext>
            </p:extLst>
          </p:nvPr>
        </p:nvGraphicFramePr>
        <p:xfrm>
          <a:off x="735226" y="881448"/>
          <a:ext cx="11061357" cy="394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20513"/>
              </p:ext>
            </p:extLst>
          </p:nvPr>
        </p:nvGraphicFramePr>
        <p:xfrm>
          <a:off x="2938504" y="5138137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68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384" y="-113270"/>
            <a:ext cx="9601200" cy="1143000"/>
          </a:xfrm>
        </p:spPr>
        <p:txBody>
          <a:bodyPr/>
          <a:lstStyle/>
          <a:p>
            <a:r>
              <a:rPr lang="pt-BR" b="0" dirty="0"/>
              <a:t>Eu posso contar com o apoio </a:t>
            </a:r>
            <a:r>
              <a:rPr lang="pt-BR" b="0" dirty="0" smtClean="0"/>
              <a:t>do chefe </a:t>
            </a:r>
            <a:r>
              <a:rPr lang="pt-BR" b="0" dirty="0"/>
              <a:t>imediato.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517066"/>
              </p:ext>
            </p:extLst>
          </p:nvPr>
        </p:nvGraphicFramePr>
        <p:xfrm>
          <a:off x="488092" y="930876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5750"/>
              </p:ext>
            </p:extLst>
          </p:nvPr>
        </p:nvGraphicFramePr>
        <p:xfrm>
          <a:off x="2966308" y="5245229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562" y="0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Meu chefe valoriza a </a:t>
            </a:r>
            <a:r>
              <a:rPr lang="pt-BR" b="0" dirty="0" smtClean="0"/>
              <a:t>minha opinião </a:t>
            </a:r>
            <a:r>
              <a:rPr lang="pt-BR" b="0" dirty="0"/>
              <a:t>e a dos demais </a:t>
            </a:r>
            <a:r>
              <a:rPr lang="pt-BR" b="0" dirty="0" smtClean="0"/>
              <a:t>colaboradores do </a:t>
            </a:r>
            <a:r>
              <a:rPr lang="pt-BR" b="0" dirty="0"/>
              <a:t>meu setor.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06355"/>
              </p:ext>
            </p:extLst>
          </p:nvPr>
        </p:nvGraphicFramePr>
        <p:xfrm>
          <a:off x="1007076" y="930876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957558"/>
              </p:ext>
            </p:extLst>
          </p:nvPr>
        </p:nvGraphicFramePr>
        <p:xfrm>
          <a:off x="2669746" y="5263129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94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097" y="-154460"/>
            <a:ext cx="9601200" cy="1143000"/>
          </a:xfrm>
        </p:spPr>
        <p:txBody>
          <a:bodyPr/>
          <a:lstStyle/>
          <a:p>
            <a:r>
              <a:rPr lang="pt-BR" b="0" dirty="0"/>
              <a:t>O meu chefe tem respeito </a:t>
            </a:r>
            <a:r>
              <a:rPr lang="pt-BR" b="0" dirty="0" smtClean="0"/>
              <a:t>pelos colaboradores</a:t>
            </a:r>
            <a:r>
              <a:rPr lang="pt-BR" b="0" dirty="0"/>
              <a:t>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95967"/>
              </p:ext>
            </p:extLst>
          </p:nvPr>
        </p:nvGraphicFramePr>
        <p:xfrm>
          <a:off x="751703" y="832022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00568"/>
              </p:ext>
            </p:extLst>
          </p:nvPr>
        </p:nvGraphicFramePr>
        <p:xfrm>
          <a:off x="2760363" y="5219881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8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090460"/>
              </p:ext>
            </p:extLst>
          </p:nvPr>
        </p:nvGraphicFramePr>
        <p:xfrm>
          <a:off x="634314" y="1631092"/>
          <a:ext cx="10492946" cy="468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8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500" b="0" dirty="0"/>
              <a:t>Quanto à relação com os colegas de</a:t>
            </a:r>
            <a:br>
              <a:rPr lang="pt-BR" sz="4500" b="0" dirty="0"/>
            </a:br>
            <a:r>
              <a:rPr lang="pt-BR" sz="4500" b="0" dirty="0"/>
              <a:t>trabalho</a:t>
            </a:r>
            <a:endParaRPr lang="pt-BR" sz="45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751" y="0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As relações entre as pessoas </a:t>
            </a:r>
            <a:r>
              <a:rPr lang="pt-BR" b="0" dirty="0" smtClean="0"/>
              <a:t>no meu </a:t>
            </a:r>
            <a:r>
              <a:rPr lang="pt-BR" b="0" dirty="0"/>
              <a:t>setor são de respeito e </a:t>
            </a:r>
            <a:r>
              <a:rPr lang="pt-BR" b="0" dirty="0" smtClean="0"/>
              <a:t>de cordialidade</a:t>
            </a:r>
            <a:r>
              <a:rPr lang="pt-BR" b="0" dirty="0"/>
              <a:t>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961044"/>
              </p:ext>
            </p:extLst>
          </p:nvPr>
        </p:nvGraphicFramePr>
        <p:xfrm>
          <a:off x="718751" y="1029731"/>
          <a:ext cx="11110784" cy="397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34548"/>
              </p:ext>
            </p:extLst>
          </p:nvPr>
        </p:nvGraphicFramePr>
        <p:xfrm>
          <a:off x="3048687" y="5167544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 dirty="0">
                          <a:effectLst/>
                        </a:rPr>
                        <a:t> 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Concordo totalmente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5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0878" y="-85531"/>
            <a:ext cx="9601200" cy="1143000"/>
          </a:xfrm>
        </p:spPr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372344"/>
              </p:ext>
            </p:extLst>
          </p:nvPr>
        </p:nvGraphicFramePr>
        <p:xfrm>
          <a:off x="343677" y="1057469"/>
          <a:ext cx="11590175" cy="466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7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0"/>
            <a:ext cx="9601200" cy="1143000"/>
          </a:xfrm>
        </p:spPr>
        <p:txBody>
          <a:bodyPr/>
          <a:lstStyle/>
          <a:p>
            <a:r>
              <a:rPr lang="pt-BR" b="0" dirty="0"/>
              <a:t>O colaborador que comete </a:t>
            </a:r>
            <a:r>
              <a:rPr lang="pt-BR" b="0" dirty="0" smtClean="0"/>
              <a:t>um erro </a:t>
            </a:r>
            <a:r>
              <a:rPr lang="pt-BR" b="0" dirty="0"/>
              <a:t>é auxiliado pelos colegas.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677996"/>
              </p:ext>
            </p:extLst>
          </p:nvPr>
        </p:nvGraphicFramePr>
        <p:xfrm>
          <a:off x="1237735" y="1143000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476760"/>
              </p:ext>
            </p:extLst>
          </p:nvPr>
        </p:nvGraphicFramePr>
        <p:xfrm>
          <a:off x="2900405" y="5360559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240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616" y="0"/>
            <a:ext cx="9601200" cy="1143000"/>
          </a:xfrm>
        </p:spPr>
        <p:txBody>
          <a:bodyPr>
            <a:normAutofit/>
          </a:bodyPr>
          <a:lstStyle/>
          <a:p>
            <a:r>
              <a:rPr lang="pt-BR" b="0" dirty="0"/>
              <a:t>Em meu setor, os </a:t>
            </a:r>
            <a:r>
              <a:rPr lang="pt-BR" b="0" dirty="0" smtClean="0"/>
              <a:t>colegas auxiliam </a:t>
            </a:r>
            <a:r>
              <a:rPr lang="pt-BR" b="0" dirty="0"/>
              <a:t>um novo colaborador </a:t>
            </a:r>
            <a:r>
              <a:rPr lang="pt-BR" b="0" dirty="0" smtClean="0"/>
              <a:t>em suas </a:t>
            </a:r>
            <a:r>
              <a:rPr lang="pt-BR" b="0" dirty="0"/>
              <a:t>dificuldades.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17872"/>
              </p:ext>
            </p:extLst>
          </p:nvPr>
        </p:nvGraphicFramePr>
        <p:xfrm>
          <a:off x="1048265" y="1054443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053437"/>
              </p:ext>
            </p:extLst>
          </p:nvPr>
        </p:nvGraphicFramePr>
        <p:xfrm>
          <a:off x="2826265" y="5271727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3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043" y="-88556"/>
            <a:ext cx="9601200" cy="1143000"/>
          </a:xfrm>
        </p:spPr>
        <p:txBody>
          <a:bodyPr/>
          <a:lstStyle/>
          <a:p>
            <a:r>
              <a:rPr lang="pt-BR" b="0" dirty="0"/>
              <a:t>Percebo que existe </a:t>
            </a:r>
            <a:r>
              <a:rPr lang="pt-BR" b="0" dirty="0" smtClean="0"/>
              <a:t>cooperação entre </a:t>
            </a:r>
            <a:r>
              <a:rPr lang="pt-BR" b="0" dirty="0"/>
              <a:t>os colegas em meu setor.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350984"/>
              </p:ext>
            </p:extLst>
          </p:nvPr>
        </p:nvGraphicFramePr>
        <p:xfrm>
          <a:off x="1007075" y="873211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168823"/>
              </p:ext>
            </p:extLst>
          </p:nvPr>
        </p:nvGraphicFramePr>
        <p:xfrm>
          <a:off x="2859216" y="5236355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8092" y="-63844"/>
            <a:ext cx="9601200" cy="1143000"/>
          </a:xfrm>
        </p:spPr>
        <p:txBody>
          <a:bodyPr/>
          <a:lstStyle/>
          <a:p>
            <a:r>
              <a:rPr lang="pt-BR" b="0" dirty="0"/>
              <a:t>Percebo que existe </a:t>
            </a:r>
            <a:r>
              <a:rPr lang="pt-BR" b="0" dirty="0" smtClean="0"/>
              <a:t>integração entre </a:t>
            </a:r>
            <a:r>
              <a:rPr lang="pt-BR" b="0" dirty="0"/>
              <a:t>os colaboradores em meu setor.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847983"/>
              </p:ext>
            </p:extLst>
          </p:nvPr>
        </p:nvGraphicFramePr>
        <p:xfrm>
          <a:off x="1386016" y="939113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42343"/>
              </p:ext>
            </p:extLst>
          </p:nvPr>
        </p:nvGraphicFramePr>
        <p:xfrm>
          <a:off x="3155778" y="5138138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3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049" y="117389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Quando fui admitido, me </a:t>
            </a:r>
            <a:r>
              <a:rPr lang="pt-BR" b="0" dirty="0" smtClean="0"/>
              <a:t>senti acolhido </a:t>
            </a:r>
            <a:r>
              <a:rPr lang="pt-BR" b="0" dirty="0"/>
              <a:t>e amparado pelos </a:t>
            </a:r>
            <a:r>
              <a:rPr lang="pt-BR" b="0" dirty="0" smtClean="0"/>
              <a:t>colegas de </a:t>
            </a:r>
            <a:r>
              <a:rPr lang="pt-BR" b="0" dirty="0"/>
              <a:t>trabalho do </a:t>
            </a:r>
            <a:r>
              <a:rPr lang="pt-BR" b="0" dirty="0" smtClean="0"/>
              <a:t>meu setor</a:t>
            </a:r>
            <a:r>
              <a:rPr lang="pt-BR" b="0" dirty="0"/>
              <a:t>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93123"/>
              </p:ext>
            </p:extLst>
          </p:nvPr>
        </p:nvGraphicFramePr>
        <p:xfrm>
          <a:off x="1097692" y="1087395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680088"/>
              </p:ext>
            </p:extLst>
          </p:nvPr>
        </p:nvGraphicFramePr>
        <p:xfrm>
          <a:off x="3114589" y="5327608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0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952" y="-137983"/>
            <a:ext cx="9601200" cy="1143000"/>
          </a:xfrm>
        </p:spPr>
        <p:txBody>
          <a:bodyPr>
            <a:normAutofit fontScale="90000"/>
          </a:bodyPr>
          <a:lstStyle/>
          <a:p>
            <a:r>
              <a:rPr lang="pt-BR" b="0" dirty="0"/>
              <a:t>Em minha admissão, me </a:t>
            </a:r>
            <a:r>
              <a:rPr lang="pt-BR" b="0" dirty="0" smtClean="0"/>
              <a:t>senti acolhido </a:t>
            </a:r>
            <a:r>
              <a:rPr lang="pt-BR" b="0" dirty="0"/>
              <a:t>e amparados pelos </a:t>
            </a:r>
            <a:r>
              <a:rPr lang="pt-BR" b="0" dirty="0" smtClean="0"/>
              <a:t>demais setores </a:t>
            </a:r>
            <a:r>
              <a:rPr lang="pt-BR" b="0" dirty="0"/>
              <a:t>da instituição.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139372"/>
              </p:ext>
            </p:extLst>
          </p:nvPr>
        </p:nvGraphicFramePr>
        <p:xfrm>
          <a:off x="1147119" y="856735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596235"/>
              </p:ext>
            </p:extLst>
          </p:nvPr>
        </p:nvGraphicFramePr>
        <p:xfrm>
          <a:off x="3213443" y="5113423"/>
          <a:ext cx="6654799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Nem concordo, nem discordo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Concordo totalmente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260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275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1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média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88459"/>
              </p:ext>
            </p:extLst>
          </p:nvPr>
        </p:nvGraphicFramePr>
        <p:xfrm>
          <a:off x="98855" y="1441622"/>
          <a:ext cx="11747156" cy="486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9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29" y="82377"/>
            <a:ext cx="9601200" cy="667265"/>
          </a:xfrm>
        </p:spPr>
        <p:txBody>
          <a:bodyPr/>
          <a:lstStyle/>
          <a:p>
            <a:r>
              <a:rPr lang="pt-BR" b="0" dirty="0"/>
              <a:t>Como você se imagina daqui a dois anos?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930358"/>
              </p:ext>
            </p:extLst>
          </p:nvPr>
        </p:nvGraphicFramePr>
        <p:xfrm>
          <a:off x="0" y="584886"/>
          <a:ext cx="10838935" cy="4576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05932"/>
              </p:ext>
            </p:extLst>
          </p:nvPr>
        </p:nvGraphicFramePr>
        <p:xfrm>
          <a:off x="2595605" y="5156835"/>
          <a:ext cx="6654799" cy="170116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6986"/>
                <a:gridCol w="902292"/>
                <a:gridCol w="902292"/>
                <a:gridCol w="902292"/>
                <a:gridCol w="902292"/>
                <a:gridCol w="902292"/>
                <a:gridCol w="636353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Trabalhando na instituição, no mesmo cargo.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Trabalhando na instituição, num cargo melhor.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Trabalhando em outra empresa, no mesmo tipo de cargo.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Trabalhando em outra empresa, num cargo melhor.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Trabalhando por conta própria.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194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05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243" y="-129746"/>
            <a:ext cx="11819238" cy="1035908"/>
          </a:xfrm>
        </p:spPr>
        <p:txBody>
          <a:bodyPr/>
          <a:lstStyle/>
          <a:p>
            <a:r>
              <a:rPr lang="pt-BR" b="0" dirty="0"/>
              <a:t>Em relação ao ano anterior, você avalia que a instituição está: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842560"/>
              </p:ext>
            </p:extLst>
          </p:nvPr>
        </p:nvGraphicFramePr>
        <p:xfrm>
          <a:off x="1130643" y="593124"/>
          <a:ext cx="9601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382760"/>
              </p:ext>
            </p:extLst>
          </p:nvPr>
        </p:nvGraphicFramePr>
        <p:xfrm>
          <a:off x="3300283" y="5006332"/>
          <a:ext cx="6019800" cy="1426845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1507325"/>
                <a:gridCol w="902495"/>
                <a:gridCol w="902495"/>
                <a:gridCol w="902495"/>
                <a:gridCol w="902495"/>
                <a:gridCol w="902495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 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Pior do que antes.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Igual.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Melhor do que antes.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Entrei esse ano.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Estagiário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Funcionário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220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288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horista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6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33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169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Professor 20 ou 40 horas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17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81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104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u="none" strike="noStrike">
                          <a:effectLst/>
                        </a:rPr>
                        <a:t>Total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18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111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502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>
                          <a:effectLst/>
                        </a:rPr>
                        <a:t>45</a:t>
                      </a:r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u="none" strike="noStrike" dirty="0">
                          <a:effectLst/>
                        </a:rPr>
                        <a:t>676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0" dirty="0"/>
              <a:t>Em relação ao </a:t>
            </a:r>
            <a:r>
              <a:rPr lang="pt-BR" sz="4000" b="0" dirty="0" smtClean="0"/>
              <a:t>salário (compensação</a:t>
            </a:r>
            <a:r>
              <a:rPr lang="pt-BR" sz="4000" b="0" dirty="0"/>
              <a:t>)</a:t>
            </a:r>
            <a:br>
              <a:rPr lang="pt-BR" sz="4000" b="0" dirty="0"/>
            </a:br>
            <a:r>
              <a:rPr lang="pt-BR" sz="4000" b="0" dirty="0"/>
              <a:t>justo </a:t>
            </a:r>
            <a:r>
              <a:rPr lang="pt-BR" sz="4000" b="0" dirty="0" smtClean="0"/>
              <a:t>e adequado</a:t>
            </a:r>
            <a:r>
              <a:rPr lang="pt-BR" sz="4000" b="0" dirty="0"/>
              <a:t>:</a:t>
            </a:r>
            <a:endParaRPr lang="pt-BR" sz="40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19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LineBusiness_16x9_TP103031021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RedLineBusiness_16x9">
    <a:dk1>
      <a:srgbClr val="514A40"/>
    </a:dk1>
    <a:lt1>
      <a:sysClr val="window" lastClr="FFFFFF"/>
    </a:lt1>
    <a:dk2>
      <a:srgbClr val="000000"/>
    </a:dk2>
    <a:lt2>
      <a:srgbClr val="F9F7F3"/>
    </a:lt2>
    <a:accent1>
      <a:srgbClr val="A85229"/>
    </a:accent1>
    <a:accent2>
      <a:srgbClr val="98916E"/>
    </a:accent2>
    <a:accent3>
      <a:srgbClr val="C9A645"/>
    </a:accent3>
    <a:accent4>
      <a:srgbClr val="76A7B2"/>
    </a:accent4>
    <a:accent5>
      <a:srgbClr val="82A670"/>
    </a:accent5>
    <a:accent6>
      <a:srgbClr val="896170"/>
    </a:accent6>
    <a:hlink>
      <a:srgbClr val="A85229"/>
    </a:hlink>
    <a:folHlink>
      <a:srgbClr val="98916E"/>
    </a:folHlink>
  </a:clrScheme>
  <a:fontScheme name="Cambria">
    <a:maj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negócios com linha vermelha (widescreen)</Template>
  <TotalTime>0</TotalTime>
  <Words>4252</Words>
  <Application>Microsoft Office PowerPoint</Application>
  <PresentationFormat>Widescreen</PresentationFormat>
  <Paragraphs>2627</Paragraphs>
  <Slides>88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88</vt:i4>
      </vt:variant>
    </vt:vector>
  </HeadingPairs>
  <TitlesOfParts>
    <vt:vector size="91" baseType="lpstr">
      <vt:lpstr>Arial</vt:lpstr>
      <vt:lpstr>Cambria</vt:lpstr>
      <vt:lpstr>RedLineBusiness_16x9_TP103031021</vt:lpstr>
      <vt:lpstr>PESQUISA GERAL DE SATISFAÇÃO E QUALIDADE DE VIDA NO TRABALHO</vt:lpstr>
      <vt:lpstr>Eu sou:</vt:lpstr>
      <vt:lpstr>Como como você percebe a qualidade de vida em seu trabalho?</vt:lpstr>
      <vt:lpstr>Qual o seu grau de satisfação em trabalhar nesta instituição?</vt:lpstr>
      <vt:lpstr>Como como você percebe o clima organizacional no seu ambiente de trabalho?</vt:lpstr>
      <vt:lpstr>O quanto você indicaria o UNIPAM como uma oportunidade de trabalho para um amigo ou parente, de 1 à 10?</vt:lpstr>
      <vt:lpstr>O quanto você indicaria os serviços prestados pelo UNIPAM (cursos, atendimentos e serviços em clínicas/laboratórios/centros médicos, biblioteca, consultorias etc.) para um amigo ou parente, de 1 à 10?</vt:lpstr>
      <vt:lpstr>Média</vt:lpstr>
      <vt:lpstr>Em relação ao salário (compensação) justo e adequado:</vt:lpstr>
      <vt:lpstr>O quanto você está satisfeito com seu salário (remuneração)?</vt:lpstr>
      <vt:lpstr>O quanto você está satisfeito com seu salário, se você o comparar com o salário de seus colegas?</vt:lpstr>
      <vt:lpstr>O quanto você está satisfeito com as recompensas (ex.: reconhecimento, auxílio financeiro etc.) que você recebe da empresa?</vt:lpstr>
      <vt:lpstr>O quanto você está satisfeito com os benefícios extras (ex.: auxílio educação, cursos, planos médico e odontológico etc.) que a empresa oferece?</vt:lpstr>
      <vt:lpstr>Média</vt:lpstr>
      <vt:lpstr>Em relação as suas condições de trabalho:</vt:lpstr>
      <vt:lpstr>O quanto você está satisfeito com sua jornada de trabalho semanal (quantidade de horas trabalhadas)?</vt:lpstr>
      <vt:lpstr>Em relação a sua carga de trabalho (quantidade de trabalho), como você se sente?</vt:lpstr>
      <vt:lpstr>Em relação ao uso de tecnologia no trabalho que você faz como você se sente?</vt:lpstr>
      <vt:lpstr>O quanto você está satisfeito com a salubridade (condições de trabalho) do seu local de trabalho?</vt:lpstr>
      <vt:lpstr>Em relação ao cansaço que seu trabalho lhe causa, como você se sente?</vt:lpstr>
      <vt:lpstr>MÉDIA</vt:lpstr>
      <vt:lpstr>Em relação ao uso de suas capacidades no trabalho:</vt:lpstr>
      <vt:lpstr>Você está satisfeito com a autonomia (oportunidade de tomar decisões) que possui no trabalho?</vt:lpstr>
      <vt:lpstr>Você está satisfeito com a importância da tarefa/trabalho/atividade que você faz?</vt:lpstr>
      <vt:lpstr>Em relação a polivalência (possibilidade de desempenhar várias tarefas e trabalhos) no trabalho, como você se sente?</vt:lpstr>
      <vt:lpstr>O quanto você está satisfeito com a sua avaliação de desempenho e/ou feedbacks recebidos (ter conhecimento do quanto bom ou ruim está o seu desempenho no trabalho)?</vt:lpstr>
      <vt:lpstr>Em relação à responsabilidade conferida (responsabilidade de trabalho dada a você), como você se sente?</vt:lpstr>
      <vt:lpstr>MÉDIA </vt:lpstr>
      <vt:lpstr>Em relação às oportunidades que você tem no seu trabalho:</vt:lpstr>
      <vt:lpstr>O quanto você está satisfeito com a sua oportunidade de crescimento profissional?</vt:lpstr>
      <vt:lpstr>O quanto você está satisfeito com os treinamentos que você faz?</vt:lpstr>
      <vt:lpstr>Em relação às situações e a frequência em que ocorrem as demissões em seu trabalho, como você se sente?</vt:lpstr>
      <vt:lpstr>Em relação ao incentivo que a empresa dá para você estudar, como você se sente?</vt:lpstr>
      <vt:lpstr>MÉDIA</vt:lpstr>
      <vt:lpstr>Em relação à integração social no seu trabalho:</vt:lpstr>
      <vt:lpstr>Como você se sente em relação ao respeito à variedade de crenças religiosas, orientação sexual, raça etc. no seu ambiente de trabalho?</vt:lpstr>
      <vt:lpstr>Em relação ao seu relacionamento com colegas e chefes no seu trabalho, como você se sente?</vt:lpstr>
      <vt:lpstr>Em relação ao comprometimento da sua equipe e colegas com o trabalho, como você se sente?</vt:lpstr>
      <vt:lpstr>O quanto você está satisfeito com a valorização de suas ideias e iniciativas no trabalho?</vt:lpstr>
      <vt:lpstr>MÉDIA</vt:lpstr>
      <vt:lpstr>Em relação ao constitucionalismo (respeito às leis) do seu trabalho:</vt:lpstr>
      <vt:lpstr>O quanto você está satisfeito com a empresa por ela respeitar os direitos do trabalhador?</vt:lpstr>
      <vt:lpstr>O quanto você está satisfeito com sua liberdade de expressão (oportunidade de dar suas opiniões) no seu trabalho?</vt:lpstr>
      <vt:lpstr>O quanto você está satisfeito com as normas e regras do seu trabalho?</vt:lpstr>
      <vt:lpstr>Em relação ao respeito à sua individualidade (características individuais e particularidades) no trabalho, como você se sente?</vt:lpstr>
      <vt:lpstr>MÉDIA</vt:lpstr>
      <vt:lpstr>Em relação ao espaço que o trabalho ocupa na sua vida:</vt:lpstr>
      <vt:lpstr>O quanto você está satisfeito com a influência do trabalho sobre sua vida/rotina familiar?</vt:lpstr>
      <vt:lpstr>O quanto você está satisfeito com a influência do trabalho sobre sua possibilidade de lazer?</vt:lpstr>
      <vt:lpstr>O quanto você está satisfeito com seus horários de trabalho e de descanso?</vt:lpstr>
      <vt:lpstr>MÉDIA</vt:lpstr>
      <vt:lpstr>Em relação à relevância social e importância do seu trabalho:</vt:lpstr>
      <vt:lpstr>Em relação ao orgulho de realizar o seu trabalho, como você se sente?</vt:lpstr>
      <vt:lpstr>Você está satisfeito com a imagem que esta empresa tem perante a sociedade?</vt:lpstr>
      <vt:lpstr>O quanto você está satisfeito com a integração comunitária (contribuição com a sociedade) que a empresa tem?</vt:lpstr>
      <vt:lpstr>O quanto você está satisfeito com os serviços prestados e a qualidade dos produtos da empresa?</vt:lpstr>
      <vt:lpstr>O quanto você está satisfeito com a política de recursos humanos (a forma de a empresa tratar os funcionários) que a empresa tem?</vt:lpstr>
      <vt:lpstr>MÉDIA</vt:lpstr>
      <vt:lpstr>Em relação à saúde e segurança no trabalho:</vt:lpstr>
      <vt:lpstr>O quanto você está satisfeito com os equipamentos de segurança, proteção individual e coletiva disponibilizados pela empresa?</vt:lpstr>
      <vt:lpstr>O quanto você está satisfeito com os programas realizados pela instituição com relação à segurança no trabalho?</vt:lpstr>
      <vt:lpstr>O quanto você está satisfeito com os programas realizados pela instituição com relação à sua saúde no trabalho e fora dele (ginástica laboral, programas de conscientização, vacinação etc.)?</vt:lpstr>
      <vt:lpstr>MÉDIA</vt:lpstr>
      <vt:lpstr>Quanto à comunicação:</vt:lpstr>
      <vt:lpstr>Os conflitos que acontecem no meu trabalho são resolvidos pelo próprio grupo.</vt:lpstr>
      <vt:lpstr>As mudanças nesta instituição são informadas aos colaboradores.</vt:lpstr>
      <vt:lpstr>Recebo orientação do superior imediato para executar minhas tarefas</vt:lpstr>
      <vt:lpstr>Sinto que minha opinião é valorizada pelo meu chefe.</vt:lpstr>
      <vt:lpstr>Participo das decisões que afetam meu trabalho.</vt:lpstr>
      <vt:lpstr>MÉDIA</vt:lpstr>
      <vt:lpstr>Relação com a Chefia</vt:lpstr>
      <vt:lpstr>A minha chefia elogia quando realizo um bom trabalho</vt:lpstr>
      <vt:lpstr>As mudanças são acompanhadas por minha chefia.</vt:lpstr>
      <vt:lpstr>Eu posso contar com o apoio do chefe imediato.</vt:lpstr>
      <vt:lpstr>Meu chefe valoriza a minha opinião e a dos demais colaboradores do meu setor.</vt:lpstr>
      <vt:lpstr>O meu chefe tem respeito pelos colaboradores.</vt:lpstr>
      <vt:lpstr>MÉDIA</vt:lpstr>
      <vt:lpstr>Quanto à relação com os colegas de trabalho</vt:lpstr>
      <vt:lpstr>As relações entre as pessoas no meu setor são de respeito e de cordialidade.</vt:lpstr>
      <vt:lpstr>O colaborador que comete um erro é auxiliado pelos colegas.</vt:lpstr>
      <vt:lpstr>Em meu setor, os colegas auxiliam um novo colaborador em suas dificuldades.</vt:lpstr>
      <vt:lpstr>Percebo que existe cooperação entre os colegas em meu setor.</vt:lpstr>
      <vt:lpstr>Percebo que existe integração entre os colaboradores em meu setor.</vt:lpstr>
      <vt:lpstr>Quando fui admitido, me senti acolhido e amparado pelos colegas de trabalho do meu setor.</vt:lpstr>
      <vt:lpstr>Em minha admissão, me senti acolhido e amparados pelos demais setores da instituição.</vt:lpstr>
      <vt:lpstr>média</vt:lpstr>
      <vt:lpstr>Como você se imagina daqui a dois anos?</vt:lpstr>
      <vt:lpstr>Em relação ao ano anterior, você avalia que a instituição está: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2016-05-24T18:45:25Z</dcterms:created>
  <dcterms:modified xsi:type="dcterms:W3CDTF">2019-01-28T12:08:17Z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